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p:scale>
          <a:sx n="77" d="100"/>
          <a:sy n="77" d="100"/>
        </p:scale>
        <p:origin x="378"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765E3-E5F8-4268-B058-193ACE922E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01B8CAA-B6A5-4716-88C3-993F86698E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DE3B96F-EF33-48D7-8F9A-CDBA11BDAF7B}"/>
              </a:ext>
            </a:extLst>
          </p:cNvPr>
          <p:cNvSpPr>
            <a:spLocks noGrp="1"/>
          </p:cNvSpPr>
          <p:nvPr>
            <p:ph type="dt" sz="half" idx="10"/>
          </p:nvPr>
        </p:nvSpPr>
        <p:spPr/>
        <p:txBody>
          <a:bodyPr/>
          <a:lstStyle/>
          <a:p>
            <a:fld id="{EAE32B3B-C6BB-46E8-8FD3-E8594C9A3105}" type="datetimeFigureOut">
              <a:rPr lang="en-CA" smtClean="0"/>
              <a:t>2020-11-16</a:t>
            </a:fld>
            <a:endParaRPr lang="en-CA"/>
          </a:p>
        </p:txBody>
      </p:sp>
      <p:sp>
        <p:nvSpPr>
          <p:cNvPr id="5" name="Footer Placeholder 4">
            <a:extLst>
              <a:ext uri="{FF2B5EF4-FFF2-40B4-BE49-F238E27FC236}">
                <a16:creationId xmlns:a16="http://schemas.microsoft.com/office/drawing/2014/main" id="{C985741D-9E0B-4522-A164-03F76732A6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93740D2-541A-4DC5-A789-3EFE7D456EE7}"/>
              </a:ext>
            </a:extLst>
          </p:cNvPr>
          <p:cNvSpPr>
            <a:spLocks noGrp="1"/>
          </p:cNvSpPr>
          <p:nvPr>
            <p:ph type="sldNum" sz="quarter" idx="12"/>
          </p:nvPr>
        </p:nvSpPr>
        <p:spPr/>
        <p:txBody>
          <a:bodyPr/>
          <a:lstStyle/>
          <a:p>
            <a:fld id="{10C30993-51A9-4B81-B4D8-B431473716C4}" type="slidenum">
              <a:rPr lang="en-CA" smtClean="0"/>
              <a:t>‹#›</a:t>
            </a:fld>
            <a:endParaRPr lang="en-CA"/>
          </a:p>
        </p:txBody>
      </p:sp>
    </p:spTree>
    <p:extLst>
      <p:ext uri="{BB962C8B-B14F-4D97-AF65-F5344CB8AC3E}">
        <p14:creationId xmlns:p14="http://schemas.microsoft.com/office/powerpoint/2010/main" val="56570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5E0CF-0254-4D50-999D-3B885B52BDC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49F2749-0796-4BFE-9CD8-33EA435AF7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2C9F928-7574-41E6-93F9-40098483B391}"/>
              </a:ext>
            </a:extLst>
          </p:cNvPr>
          <p:cNvSpPr>
            <a:spLocks noGrp="1"/>
          </p:cNvSpPr>
          <p:nvPr>
            <p:ph type="dt" sz="half" idx="10"/>
          </p:nvPr>
        </p:nvSpPr>
        <p:spPr/>
        <p:txBody>
          <a:bodyPr/>
          <a:lstStyle/>
          <a:p>
            <a:fld id="{EAE32B3B-C6BB-46E8-8FD3-E8594C9A3105}" type="datetimeFigureOut">
              <a:rPr lang="en-CA" smtClean="0"/>
              <a:t>2020-11-16</a:t>
            </a:fld>
            <a:endParaRPr lang="en-CA"/>
          </a:p>
        </p:txBody>
      </p:sp>
      <p:sp>
        <p:nvSpPr>
          <p:cNvPr id="5" name="Footer Placeholder 4">
            <a:extLst>
              <a:ext uri="{FF2B5EF4-FFF2-40B4-BE49-F238E27FC236}">
                <a16:creationId xmlns:a16="http://schemas.microsoft.com/office/drawing/2014/main" id="{2B1655BE-0E87-4F32-A682-FFF3186FC75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494D088-91BE-41D5-A607-166F64E84D38}"/>
              </a:ext>
            </a:extLst>
          </p:cNvPr>
          <p:cNvSpPr>
            <a:spLocks noGrp="1"/>
          </p:cNvSpPr>
          <p:nvPr>
            <p:ph type="sldNum" sz="quarter" idx="12"/>
          </p:nvPr>
        </p:nvSpPr>
        <p:spPr/>
        <p:txBody>
          <a:bodyPr/>
          <a:lstStyle/>
          <a:p>
            <a:fld id="{10C30993-51A9-4B81-B4D8-B431473716C4}" type="slidenum">
              <a:rPr lang="en-CA" smtClean="0"/>
              <a:t>‹#›</a:t>
            </a:fld>
            <a:endParaRPr lang="en-CA"/>
          </a:p>
        </p:txBody>
      </p:sp>
    </p:spTree>
    <p:extLst>
      <p:ext uri="{BB962C8B-B14F-4D97-AF65-F5344CB8AC3E}">
        <p14:creationId xmlns:p14="http://schemas.microsoft.com/office/powerpoint/2010/main" val="3294480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31EFDB-0B86-4480-8EFD-5BF795449A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C753DA5-03E7-4E52-B8DD-FAF01A774C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54B4F9A-01E7-4996-9C44-9636330A37F3}"/>
              </a:ext>
            </a:extLst>
          </p:cNvPr>
          <p:cNvSpPr>
            <a:spLocks noGrp="1"/>
          </p:cNvSpPr>
          <p:nvPr>
            <p:ph type="dt" sz="half" idx="10"/>
          </p:nvPr>
        </p:nvSpPr>
        <p:spPr/>
        <p:txBody>
          <a:bodyPr/>
          <a:lstStyle/>
          <a:p>
            <a:fld id="{EAE32B3B-C6BB-46E8-8FD3-E8594C9A3105}" type="datetimeFigureOut">
              <a:rPr lang="en-CA" smtClean="0"/>
              <a:t>2020-11-16</a:t>
            </a:fld>
            <a:endParaRPr lang="en-CA"/>
          </a:p>
        </p:txBody>
      </p:sp>
      <p:sp>
        <p:nvSpPr>
          <p:cNvPr id="5" name="Footer Placeholder 4">
            <a:extLst>
              <a:ext uri="{FF2B5EF4-FFF2-40B4-BE49-F238E27FC236}">
                <a16:creationId xmlns:a16="http://schemas.microsoft.com/office/drawing/2014/main" id="{4A9E8058-F910-4D28-9F0A-FA4EEC95450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7FFBB7-35BF-4DF1-BA2A-F9159ACFD1F2}"/>
              </a:ext>
            </a:extLst>
          </p:cNvPr>
          <p:cNvSpPr>
            <a:spLocks noGrp="1"/>
          </p:cNvSpPr>
          <p:nvPr>
            <p:ph type="sldNum" sz="quarter" idx="12"/>
          </p:nvPr>
        </p:nvSpPr>
        <p:spPr/>
        <p:txBody>
          <a:bodyPr/>
          <a:lstStyle/>
          <a:p>
            <a:fld id="{10C30993-51A9-4B81-B4D8-B431473716C4}" type="slidenum">
              <a:rPr lang="en-CA" smtClean="0"/>
              <a:t>‹#›</a:t>
            </a:fld>
            <a:endParaRPr lang="en-CA"/>
          </a:p>
        </p:txBody>
      </p:sp>
    </p:spTree>
    <p:extLst>
      <p:ext uri="{BB962C8B-B14F-4D97-AF65-F5344CB8AC3E}">
        <p14:creationId xmlns:p14="http://schemas.microsoft.com/office/powerpoint/2010/main" val="126617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85E8-FA5B-4E1B-B08C-247CB311416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5B18BB2-D18C-4A88-8D48-D1C722E4D5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77B3407-A737-43A9-97F6-3E8DBBF23699}"/>
              </a:ext>
            </a:extLst>
          </p:cNvPr>
          <p:cNvSpPr>
            <a:spLocks noGrp="1"/>
          </p:cNvSpPr>
          <p:nvPr>
            <p:ph type="dt" sz="half" idx="10"/>
          </p:nvPr>
        </p:nvSpPr>
        <p:spPr/>
        <p:txBody>
          <a:bodyPr/>
          <a:lstStyle/>
          <a:p>
            <a:fld id="{EAE32B3B-C6BB-46E8-8FD3-E8594C9A3105}" type="datetimeFigureOut">
              <a:rPr lang="en-CA" smtClean="0"/>
              <a:t>2020-11-16</a:t>
            </a:fld>
            <a:endParaRPr lang="en-CA"/>
          </a:p>
        </p:txBody>
      </p:sp>
      <p:sp>
        <p:nvSpPr>
          <p:cNvPr id="5" name="Footer Placeholder 4">
            <a:extLst>
              <a:ext uri="{FF2B5EF4-FFF2-40B4-BE49-F238E27FC236}">
                <a16:creationId xmlns:a16="http://schemas.microsoft.com/office/drawing/2014/main" id="{5601D7EE-CA60-474C-A953-D7BF7399E2F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5D9C81C-91E4-46C6-8904-3690615E4289}"/>
              </a:ext>
            </a:extLst>
          </p:cNvPr>
          <p:cNvSpPr>
            <a:spLocks noGrp="1"/>
          </p:cNvSpPr>
          <p:nvPr>
            <p:ph type="sldNum" sz="quarter" idx="12"/>
          </p:nvPr>
        </p:nvSpPr>
        <p:spPr/>
        <p:txBody>
          <a:bodyPr/>
          <a:lstStyle/>
          <a:p>
            <a:fld id="{10C30993-51A9-4B81-B4D8-B431473716C4}" type="slidenum">
              <a:rPr lang="en-CA" smtClean="0"/>
              <a:t>‹#›</a:t>
            </a:fld>
            <a:endParaRPr lang="en-CA"/>
          </a:p>
        </p:txBody>
      </p:sp>
    </p:spTree>
    <p:extLst>
      <p:ext uri="{BB962C8B-B14F-4D97-AF65-F5344CB8AC3E}">
        <p14:creationId xmlns:p14="http://schemas.microsoft.com/office/powerpoint/2010/main" val="358551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91C0-03ED-4DA4-9CC6-0978A54156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7C683CB-D6D4-435A-AE05-4B6F045853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C5CEA6-B91B-4DF7-A7E7-0AD348EEC444}"/>
              </a:ext>
            </a:extLst>
          </p:cNvPr>
          <p:cNvSpPr>
            <a:spLocks noGrp="1"/>
          </p:cNvSpPr>
          <p:nvPr>
            <p:ph type="dt" sz="half" idx="10"/>
          </p:nvPr>
        </p:nvSpPr>
        <p:spPr/>
        <p:txBody>
          <a:bodyPr/>
          <a:lstStyle/>
          <a:p>
            <a:fld id="{EAE32B3B-C6BB-46E8-8FD3-E8594C9A3105}" type="datetimeFigureOut">
              <a:rPr lang="en-CA" smtClean="0"/>
              <a:t>2020-11-16</a:t>
            </a:fld>
            <a:endParaRPr lang="en-CA"/>
          </a:p>
        </p:txBody>
      </p:sp>
      <p:sp>
        <p:nvSpPr>
          <p:cNvPr id="5" name="Footer Placeholder 4">
            <a:extLst>
              <a:ext uri="{FF2B5EF4-FFF2-40B4-BE49-F238E27FC236}">
                <a16:creationId xmlns:a16="http://schemas.microsoft.com/office/drawing/2014/main" id="{677B62F2-56EF-4CBF-A72C-253765866DE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BE47A33-87C9-40CA-8470-AB6AB5DB62D9}"/>
              </a:ext>
            </a:extLst>
          </p:cNvPr>
          <p:cNvSpPr>
            <a:spLocks noGrp="1"/>
          </p:cNvSpPr>
          <p:nvPr>
            <p:ph type="sldNum" sz="quarter" idx="12"/>
          </p:nvPr>
        </p:nvSpPr>
        <p:spPr/>
        <p:txBody>
          <a:bodyPr/>
          <a:lstStyle/>
          <a:p>
            <a:fld id="{10C30993-51A9-4B81-B4D8-B431473716C4}" type="slidenum">
              <a:rPr lang="en-CA" smtClean="0"/>
              <a:t>‹#›</a:t>
            </a:fld>
            <a:endParaRPr lang="en-CA"/>
          </a:p>
        </p:txBody>
      </p:sp>
    </p:spTree>
    <p:extLst>
      <p:ext uri="{BB962C8B-B14F-4D97-AF65-F5344CB8AC3E}">
        <p14:creationId xmlns:p14="http://schemas.microsoft.com/office/powerpoint/2010/main" val="399163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F86D5-4AF0-437C-8C4D-933B131178C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7813AA9-D473-4BB2-9FC8-4E89979F6B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FD53A4F-6811-443A-8941-BC1C920917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FC71D5A-DFDA-42B5-95C9-E00B2D19C685}"/>
              </a:ext>
            </a:extLst>
          </p:cNvPr>
          <p:cNvSpPr>
            <a:spLocks noGrp="1"/>
          </p:cNvSpPr>
          <p:nvPr>
            <p:ph type="dt" sz="half" idx="10"/>
          </p:nvPr>
        </p:nvSpPr>
        <p:spPr/>
        <p:txBody>
          <a:bodyPr/>
          <a:lstStyle/>
          <a:p>
            <a:fld id="{EAE32B3B-C6BB-46E8-8FD3-E8594C9A3105}" type="datetimeFigureOut">
              <a:rPr lang="en-CA" smtClean="0"/>
              <a:t>2020-11-16</a:t>
            </a:fld>
            <a:endParaRPr lang="en-CA"/>
          </a:p>
        </p:txBody>
      </p:sp>
      <p:sp>
        <p:nvSpPr>
          <p:cNvPr id="6" name="Footer Placeholder 5">
            <a:extLst>
              <a:ext uri="{FF2B5EF4-FFF2-40B4-BE49-F238E27FC236}">
                <a16:creationId xmlns:a16="http://schemas.microsoft.com/office/drawing/2014/main" id="{3003C277-7883-49D4-80DE-C50812E0A85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0C0F5C4-674C-4784-81A1-110FD75242E8}"/>
              </a:ext>
            </a:extLst>
          </p:cNvPr>
          <p:cNvSpPr>
            <a:spLocks noGrp="1"/>
          </p:cNvSpPr>
          <p:nvPr>
            <p:ph type="sldNum" sz="quarter" idx="12"/>
          </p:nvPr>
        </p:nvSpPr>
        <p:spPr/>
        <p:txBody>
          <a:bodyPr/>
          <a:lstStyle/>
          <a:p>
            <a:fld id="{10C30993-51A9-4B81-B4D8-B431473716C4}" type="slidenum">
              <a:rPr lang="en-CA" smtClean="0"/>
              <a:t>‹#›</a:t>
            </a:fld>
            <a:endParaRPr lang="en-CA"/>
          </a:p>
        </p:txBody>
      </p:sp>
    </p:spTree>
    <p:extLst>
      <p:ext uri="{BB962C8B-B14F-4D97-AF65-F5344CB8AC3E}">
        <p14:creationId xmlns:p14="http://schemas.microsoft.com/office/powerpoint/2010/main" val="3806925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05FD-A73D-4A71-9998-69059214B22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A479825-91AB-48DD-A122-63463A7B59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1BCE5F-5EB4-42FE-80FF-4FC42DAE45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9EA923C-ED9C-4054-B650-64DFB1CF4B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FB23DD-14A6-4422-8B49-7D0E2307D3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A59864B-0F48-4944-830E-E0FD52C6F2FB}"/>
              </a:ext>
            </a:extLst>
          </p:cNvPr>
          <p:cNvSpPr>
            <a:spLocks noGrp="1"/>
          </p:cNvSpPr>
          <p:nvPr>
            <p:ph type="dt" sz="half" idx="10"/>
          </p:nvPr>
        </p:nvSpPr>
        <p:spPr/>
        <p:txBody>
          <a:bodyPr/>
          <a:lstStyle/>
          <a:p>
            <a:fld id="{EAE32B3B-C6BB-46E8-8FD3-E8594C9A3105}" type="datetimeFigureOut">
              <a:rPr lang="en-CA" smtClean="0"/>
              <a:t>2020-11-16</a:t>
            </a:fld>
            <a:endParaRPr lang="en-CA"/>
          </a:p>
        </p:txBody>
      </p:sp>
      <p:sp>
        <p:nvSpPr>
          <p:cNvPr id="8" name="Footer Placeholder 7">
            <a:extLst>
              <a:ext uri="{FF2B5EF4-FFF2-40B4-BE49-F238E27FC236}">
                <a16:creationId xmlns:a16="http://schemas.microsoft.com/office/drawing/2014/main" id="{BB59A847-0933-4CEB-A8C5-F088887D4B9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11F91F4-B687-4E4A-992C-6EC75F8C1900}"/>
              </a:ext>
            </a:extLst>
          </p:cNvPr>
          <p:cNvSpPr>
            <a:spLocks noGrp="1"/>
          </p:cNvSpPr>
          <p:nvPr>
            <p:ph type="sldNum" sz="quarter" idx="12"/>
          </p:nvPr>
        </p:nvSpPr>
        <p:spPr/>
        <p:txBody>
          <a:bodyPr/>
          <a:lstStyle/>
          <a:p>
            <a:fld id="{10C30993-51A9-4B81-B4D8-B431473716C4}" type="slidenum">
              <a:rPr lang="en-CA" smtClean="0"/>
              <a:t>‹#›</a:t>
            </a:fld>
            <a:endParaRPr lang="en-CA"/>
          </a:p>
        </p:txBody>
      </p:sp>
    </p:spTree>
    <p:extLst>
      <p:ext uri="{BB962C8B-B14F-4D97-AF65-F5344CB8AC3E}">
        <p14:creationId xmlns:p14="http://schemas.microsoft.com/office/powerpoint/2010/main" val="392154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71BAF-64FE-4EEA-8030-111980155B6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F1159AC-5A2C-42D2-B09A-991A77E92EFC}"/>
              </a:ext>
            </a:extLst>
          </p:cNvPr>
          <p:cNvSpPr>
            <a:spLocks noGrp="1"/>
          </p:cNvSpPr>
          <p:nvPr>
            <p:ph type="dt" sz="half" idx="10"/>
          </p:nvPr>
        </p:nvSpPr>
        <p:spPr/>
        <p:txBody>
          <a:bodyPr/>
          <a:lstStyle/>
          <a:p>
            <a:fld id="{EAE32B3B-C6BB-46E8-8FD3-E8594C9A3105}" type="datetimeFigureOut">
              <a:rPr lang="en-CA" smtClean="0"/>
              <a:t>2020-11-16</a:t>
            </a:fld>
            <a:endParaRPr lang="en-CA"/>
          </a:p>
        </p:txBody>
      </p:sp>
      <p:sp>
        <p:nvSpPr>
          <p:cNvPr id="4" name="Footer Placeholder 3">
            <a:extLst>
              <a:ext uri="{FF2B5EF4-FFF2-40B4-BE49-F238E27FC236}">
                <a16:creationId xmlns:a16="http://schemas.microsoft.com/office/drawing/2014/main" id="{56771A77-1CA8-47F2-9EA2-D862FEF14F6C}"/>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EB3C311-ED5E-438A-9F57-36C8CAAB579F}"/>
              </a:ext>
            </a:extLst>
          </p:cNvPr>
          <p:cNvSpPr>
            <a:spLocks noGrp="1"/>
          </p:cNvSpPr>
          <p:nvPr>
            <p:ph type="sldNum" sz="quarter" idx="12"/>
          </p:nvPr>
        </p:nvSpPr>
        <p:spPr/>
        <p:txBody>
          <a:bodyPr/>
          <a:lstStyle/>
          <a:p>
            <a:fld id="{10C30993-51A9-4B81-B4D8-B431473716C4}" type="slidenum">
              <a:rPr lang="en-CA" smtClean="0"/>
              <a:t>‹#›</a:t>
            </a:fld>
            <a:endParaRPr lang="en-CA"/>
          </a:p>
        </p:txBody>
      </p:sp>
    </p:spTree>
    <p:extLst>
      <p:ext uri="{BB962C8B-B14F-4D97-AF65-F5344CB8AC3E}">
        <p14:creationId xmlns:p14="http://schemas.microsoft.com/office/powerpoint/2010/main" val="848066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229EE7-B5DD-41F3-AFDF-1B25F6C445B5}"/>
              </a:ext>
            </a:extLst>
          </p:cNvPr>
          <p:cNvSpPr>
            <a:spLocks noGrp="1"/>
          </p:cNvSpPr>
          <p:nvPr>
            <p:ph type="dt" sz="half" idx="10"/>
          </p:nvPr>
        </p:nvSpPr>
        <p:spPr/>
        <p:txBody>
          <a:bodyPr/>
          <a:lstStyle/>
          <a:p>
            <a:fld id="{EAE32B3B-C6BB-46E8-8FD3-E8594C9A3105}" type="datetimeFigureOut">
              <a:rPr lang="en-CA" smtClean="0"/>
              <a:t>2020-11-16</a:t>
            </a:fld>
            <a:endParaRPr lang="en-CA"/>
          </a:p>
        </p:txBody>
      </p:sp>
      <p:sp>
        <p:nvSpPr>
          <p:cNvPr id="3" name="Footer Placeholder 2">
            <a:extLst>
              <a:ext uri="{FF2B5EF4-FFF2-40B4-BE49-F238E27FC236}">
                <a16:creationId xmlns:a16="http://schemas.microsoft.com/office/drawing/2014/main" id="{205DE5CE-8938-488C-A24E-9AD199186E7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D70B41C-6C44-4C08-8715-24F534399C1B}"/>
              </a:ext>
            </a:extLst>
          </p:cNvPr>
          <p:cNvSpPr>
            <a:spLocks noGrp="1"/>
          </p:cNvSpPr>
          <p:nvPr>
            <p:ph type="sldNum" sz="quarter" idx="12"/>
          </p:nvPr>
        </p:nvSpPr>
        <p:spPr/>
        <p:txBody>
          <a:bodyPr/>
          <a:lstStyle/>
          <a:p>
            <a:fld id="{10C30993-51A9-4B81-B4D8-B431473716C4}" type="slidenum">
              <a:rPr lang="en-CA" smtClean="0"/>
              <a:t>‹#›</a:t>
            </a:fld>
            <a:endParaRPr lang="en-CA"/>
          </a:p>
        </p:txBody>
      </p:sp>
    </p:spTree>
    <p:extLst>
      <p:ext uri="{BB962C8B-B14F-4D97-AF65-F5344CB8AC3E}">
        <p14:creationId xmlns:p14="http://schemas.microsoft.com/office/powerpoint/2010/main" val="132486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CD1F-D26D-498E-AF05-0D2CA4E44F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F4B977D-0989-40FF-8928-17906E5C66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8F10B0E-C09A-423A-9B16-BCFFC4B1E3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F3DAD-0DC2-4FB0-85C0-32E49DC83C14}"/>
              </a:ext>
            </a:extLst>
          </p:cNvPr>
          <p:cNvSpPr>
            <a:spLocks noGrp="1"/>
          </p:cNvSpPr>
          <p:nvPr>
            <p:ph type="dt" sz="half" idx="10"/>
          </p:nvPr>
        </p:nvSpPr>
        <p:spPr/>
        <p:txBody>
          <a:bodyPr/>
          <a:lstStyle/>
          <a:p>
            <a:fld id="{EAE32B3B-C6BB-46E8-8FD3-E8594C9A3105}" type="datetimeFigureOut">
              <a:rPr lang="en-CA" smtClean="0"/>
              <a:t>2020-11-16</a:t>
            </a:fld>
            <a:endParaRPr lang="en-CA"/>
          </a:p>
        </p:txBody>
      </p:sp>
      <p:sp>
        <p:nvSpPr>
          <p:cNvPr id="6" name="Footer Placeholder 5">
            <a:extLst>
              <a:ext uri="{FF2B5EF4-FFF2-40B4-BE49-F238E27FC236}">
                <a16:creationId xmlns:a16="http://schemas.microsoft.com/office/drawing/2014/main" id="{235AFEC4-036E-4644-A925-4667D1C66C3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D043207-8C5A-4F30-8342-C35EB4C9E501}"/>
              </a:ext>
            </a:extLst>
          </p:cNvPr>
          <p:cNvSpPr>
            <a:spLocks noGrp="1"/>
          </p:cNvSpPr>
          <p:nvPr>
            <p:ph type="sldNum" sz="quarter" idx="12"/>
          </p:nvPr>
        </p:nvSpPr>
        <p:spPr/>
        <p:txBody>
          <a:bodyPr/>
          <a:lstStyle/>
          <a:p>
            <a:fld id="{10C30993-51A9-4B81-B4D8-B431473716C4}" type="slidenum">
              <a:rPr lang="en-CA" smtClean="0"/>
              <a:t>‹#›</a:t>
            </a:fld>
            <a:endParaRPr lang="en-CA"/>
          </a:p>
        </p:txBody>
      </p:sp>
    </p:spTree>
    <p:extLst>
      <p:ext uri="{BB962C8B-B14F-4D97-AF65-F5344CB8AC3E}">
        <p14:creationId xmlns:p14="http://schemas.microsoft.com/office/powerpoint/2010/main" val="92764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E3A54-BFB6-4366-A101-64E59A397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95E9CD3-74FF-4ACD-9176-6A5A8D90C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1D5AD21D-C91B-44C7-A942-BEF225905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32F45-E499-4FB5-8900-6E206AF9E44D}"/>
              </a:ext>
            </a:extLst>
          </p:cNvPr>
          <p:cNvSpPr>
            <a:spLocks noGrp="1"/>
          </p:cNvSpPr>
          <p:nvPr>
            <p:ph type="dt" sz="half" idx="10"/>
          </p:nvPr>
        </p:nvSpPr>
        <p:spPr/>
        <p:txBody>
          <a:bodyPr/>
          <a:lstStyle/>
          <a:p>
            <a:fld id="{EAE32B3B-C6BB-46E8-8FD3-E8594C9A3105}" type="datetimeFigureOut">
              <a:rPr lang="en-CA" smtClean="0"/>
              <a:t>2020-11-16</a:t>
            </a:fld>
            <a:endParaRPr lang="en-CA"/>
          </a:p>
        </p:txBody>
      </p:sp>
      <p:sp>
        <p:nvSpPr>
          <p:cNvPr id="6" name="Footer Placeholder 5">
            <a:extLst>
              <a:ext uri="{FF2B5EF4-FFF2-40B4-BE49-F238E27FC236}">
                <a16:creationId xmlns:a16="http://schemas.microsoft.com/office/drawing/2014/main" id="{D961B3E1-AA55-480E-A1AA-D73BED72B07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B9C02C0-C887-4213-82D7-A2A4356ADA69}"/>
              </a:ext>
            </a:extLst>
          </p:cNvPr>
          <p:cNvSpPr>
            <a:spLocks noGrp="1"/>
          </p:cNvSpPr>
          <p:nvPr>
            <p:ph type="sldNum" sz="quarter" idx="12"/>
          </p:nvPr>
        </p:nvSpPr>
        <p:spPr/>
        <p:txBody>
          <a:bodyPr/>
          <a:lstStyle/>
          <a:p>
            <a:fld id="{10C30993-51A9-4B81-B4D8-B431473716C4}" type="slidenum">
              <a:rPr lang="en-CA" smtClean="0"/>
              <a:t>‹#›</a:t>
            </a:fld>
            <a:endParaRPr lang="en-CA"/>
          </a:p>
        </p:txBody>
      </p:sp>
    </p:spTree>
    <p:extLst>
      <p:ext uri="{BB962C8B-B14F-4D97-AF65-F5344CB8AC3E}">
        <p14:creationId xmlns:p14="http://schemas.microsoft.com/office/powerpoint/2010/main" val="3869886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9C0AC0-9942-48D1-9F9B-2F6CD61FBA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D693BF6-240C-4732-B0F2-9AD31356BE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51945FA-F08F-445F-B74F-A52C70EE20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32B3B-C6BB-46E8-8FD3-E8594C9A3105}" type="datetimeFigureOut">
              <a:rPr lang="en-CA" smtClean="0"/>
              <a:t>2020-11-16</a:t>
            </a:fld>
            <a:endParaRPr lang="en-CA"/>
          </a:p>
        </p:txBody>
      </p:sp>
      <p:sp>
        <p:nvSpPr>
          <p:cNvPr id="5" name="Footer Placeholder 4">
            <a:extLst>
              <a:ext uri="{FF2B5EF4-FFF2-40B4-BE49-F238E27FC236}">
                <a16:creationId xmlns:a16="http://schemas.microsoft.com/office/drawing/2014/main" id="{F7344607-C4C0-4069-A7A1-CD33678578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24E85EE-2929-41D2-8931-15F1430EE5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30993-51A9-4B81-B4D8-B431473716C4}" type="slidenum">
              <a:rPr lang="en-CA" smtClean="0"/>
              <a:t>‹#›</a:t>
            </a:fld>
            <a:endParaRPr lang="en-CA"/>
          </a:p>
        </p:txBody>
      </p:sp>
    </p:spTree>
    <p:extLst>
      <p:ext uri="{BB962C8B-B14F-4D97-AF65-F5344CB8AC3E}">
        <p14:creationId xmlns:p14="http://schemas.microsoft.com/office/powerpoint/2010/main" val="659866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media" Target="../media/media3.m4a"/><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71AB6-6CF9-4F15-984E-A9C64F8EA71A}"/>
              </a:ext>
            </a:extLst>
          </p:cNvPr>
          <p:cNvSpPr>
            <a:spLocks noGrp="1"/>
          </p:cNvSpPr>
          <p:nvPr>
            <p:ph type="ctrTitle"/>
          </p:nvPr>
        </p:nvSpPr>
        <p:spPr>
          <a:xfrm>
            <a:off x="1431235" y="133747"/>
            <a:ext cx="9144000" cy="1257731"/>
          </a:xfrm>
        </p:spPr>
        <p:txBody>
          <a:bodyPr>
            <a:noAutofit/>
          </a:bodyPr>
          <a:lstStyle/>
          <a:p>
            <a:pPr marL="0" marR="0">
              <a:lnSpc>
                <a:spcPct val="115000"/>
              </a:lnSpc>
              <a:spcBef>
                <a:spcPts val="0"/>
              </a:spcBef>
              <a:spcAft>
                <a:spcPts val="1000"/>
              </a:spcAft>
            </a:pPr>
            <a:r>
              <a:rPr lang="en-GB" sz="2400" b="1" dirty="0">
                <a:effectLst/>
                <a:latin typeface="Calibri" panose="020F0502020204030204" pitchFamily="34" charset="0"/>
                <a:ea typeface="Times New Roman" panose="02020603050405020304" pitchFamily="18" charset="0"/>
                <a:cs typeface="Arial" panose="020B0604020202020204" pitchFamily="34" charset="0"/>
              </a:rPr>
              <a:t>An Introduction to the History of  the English Language</a:t>
            </a:r>
            <a:br>
              <a:rPr lang="en-CA" sz="2400" dirty="0">
                <a:effectLst/>
                <a:latin typeface="Calibri" panose="020F0502020204030204" pitchFamily="34" charset="0"/>
                <a:ea typeface="Times New Roman" panose="02020603050405020304" pitchFamily="18" charset="0"/>
                <a:cs typeface="Arial" panose="020B0604020202020204" pitchFamily="34" charset="0"/>
              </a:rPr>
            </a:br>
            <a:r>
              <a:rPr lang="en-GB" sz="2400" b="1" dirty="0">
                <a:effectLst/>
                <a:latin typeface="Calibri" panose="020F0502020204030204" pitchFamily="34" charset="0"/>
                <a:ea typeface="Times New Roman" panose="02020603050405020304" pitchFamily="18" charset="0"/>
                <a:cs typeface="Arial" panose="020B0604020202020204" pitchFamily="34" charset="0"/>
              </a:rPr>
              <a:t>(old English)</a:t>
            </a:r>
            <a:br>
              <a:rPr lang="en-CA" sz="2400" dirty="0">
                <a:effectLst/>
                <a:latin typeface="Calibri" panose="020F0502020204030204" pitchFamily="34" charset="0"/>
                <a:ea typeface="Times New Roman" panose="02020603050405020304" pitchFamily="18" charset="0"/>
                <a:cs typeface="Arial" panose="020B0604020202020204" pitchFamily="34" charset="0"/>
              </a:rPr>
            </a:br>
            <a:endParaRPr lang="en-CA" sz="2400" dirty="0"/>
          </a:p>
        </p:txBody>
      </p:sp>
      <p:sp>
        <p:nvSpPr>
          <p:cNvPr id="3" name="Subtitle 2">
            <a:extLst>
              <a:ext uri="{FF2B5EF4-FFF2-40B4-BE49-F238E27FC236}">
                <a16:creationId xmlns:a16="http://schemas.microsoft.com/office/drawing/2014/main" id="{834342E5-9C12-4203-B0A3-A3589A5BD129}"/>
              </a:ext>
            </a:extLst>
          </p:cNvPr>
          <p:cNvSpPr>
            <a:spLocks noGrp="1"/>
          </p:cNvSpPr>
          <p:nvPr>
            <p:ph type="subTitle" idx="1"/>
          </p:nvPr>
        </p:nvSpPr>
        <p:spPr>
          <a:xfrm>
            <a:off x="1524000" y="1802296"/>
            <a:ext cx="9144000" cy="5055703"/>
          </a:xfrm>
        </p:spPr>
        <p:txBody>
          <a:bodyPr>
            <a:normAutofit fontScale="85000" lnSpcReduction="20000"/>
          </a:bodyPr>
          <a:lstStyle/>
          <a:p>
            <a:endParaRPr lang="en-US" dirty="0"/>
          </a:p>
          <a:p>
            <a:endParaRPr lang="en-CA" dirty="0"/>
          </a:p>
          <a:p>
            <a:pPr marL="0" marR="0" algn="ctr">
              <a:lnSpc>
                <a:spcPct val="115000"/>
              </a:lnSpc>
              <a:spcBef>
                <a:spcPts val="0"/>
              </a:spcBef>
              <a:spcAft>
                <a:spcPts val="1000"/>
              </a:spcAft>
            </a:pPr>
            <a:r>
              <a:rPr lang="en-GB" sz="3600" b="1" dirty="0">
                <a:effectLst/>
                <a:latin typeface="Calibri" panose="020F0502020204030204" pitchFamily="34" charset="0"/>
                <a:ea typeface="Times New Roman" panose="02020603050405020304" pitchFamily="18" charset="0"/>
                <a:cs typeface="Arial" panose="020B0604020202020204" pitchFamily="34" charset="0"/>
              </a:rPr>
              <a:t>Prepared by</a:t>
            </a:r>
            <a:endParaRPr lang="en-CA" sz="3600" dirty="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ct val="115000"/>
              </a:lnSpc>
              <a:spcBef>
                <a:spcPts val="0"/>
              </a:spcBef>
              <a:spcAft>
                <a:spcPts val="1000"/>
              </a:spcAft>
            </a:pPr>
            <a:r>
              <a:rPr lang="en-GB" sz="3600" b="1" dirty="0" err="1">
                <a:effectLst/>
                <a:latin typeface="Calibri" panose="020F0502020204030204" pitchFamily="34" charset="0"/>
                <a:ea typeface="Times New Roman" panose="02020603050405020304" pitchFamily="18" charset="0"/>
                <a:cs typeface="Arial" panose="020B0604020202020204" pitchFamily="34" charset="0"/>
              </a:rPr>
              <a:t>Dr.</a:t>
            </a:r>
            <a:r>
              <a:rPr lang="en-GB" sz="3600" b="1" dirty="0">
                <a:effectLst/>
                <a:latin typeface="Calibri" panose="020F0502020204030204" pitchFamily="34" charset="0"/>
                <a:ea typeface="Times New Roman" panose="02020603050405020304" pitchFamily="18" charset="0"/>
                <a:cs typeface="Arial" panose="020B0604020202020204" pitchFamily="34" charset="0"/>
              </a:rPr>
              <a:t> </a:t>
            </a:r>
            <a:r>
              <a:rPr lang="en-GB" sz="3600" b="1" dirty="0" err="1">
                <a:effectLst/>
                <a:latin typeface="Calibri" panose="020F0502020204030204" pitchFamily="34" charset="0"/>
                <a:ea typeface="Times New Roman" panose="02020603050405020304" pitchFamily="18" charset="0"/>
                <a:cs typeface="Arial" panose="020B0604020202020204" pitchFamily="34" charset="0"/>
              </a:rPr>
              <a:t>Amel</a:t>
            </a:r>
            <a:r>
              <a:rPr lang="en-GB" sz="3600" b="1" dirty="0">
                <a:effectLst/>
                <a:latin typeface="Calibri" panose="020F0502020204030204" pitchFamily="34" charset="0"/>
                <a:ea typeface="Times New Roman" panose="02020603050405020304" pitchFamily="18" charset="0"/>
                <a:cs typeface="Arial" panose="020B0604020202020204" pitchFamily="34" charset="0"/>
              </a:rPr>
              <a:t> Omar Abd- </a:t>
            </a:r>
            <a:r>
              <a:rPr lang="en-GB" sz="3600" b="1" dirty="0" err="1">
                <a:effectLst/>
                <a:latin typeface="Calibri" panose="020F0502020204030204" pitchFamily="34" charset="0"/>
                <a:ea typeface="Times New Roman" panose="02020603050405020304" pitchFamily="18" charset="0"/>
                <a:cs typeface="Arial" panose="020B0604020202020204" pitchFamily="34" charset="0"/>
              </a:rPr>
              <a:t>Elhameed</a:t>
            </a:r>
            <a:endParaRPr lang="en-CA" sz="3600" dirty="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ct val="115000"/>
              </a:lnSpc>
              <a:spcBef>
                <a:spcPts val="0"/>
              </a:spcBef>
              <a:spcAft>
                <a:spcPts val="1000"/>
              </a:spcAft>
            </a:pPr>
            <a:r>
              <a:rPr lang="en-GB" sz="3600" b="1" dirty="0">
                <a:effectLst/>
                <a:latin typeface="Calibri" panose="020F0502020204030204" pitchFamily="34" charset="0"/>
                <a:ea typeface="Times New Roman" panose="02020603050405020304" pitchFamily="18" charset="0"/>
                <a:cs typeface="Arial" panose="020B0604020202020204" pitchFamily="34" charset="0"/>
              </a:rPr>
              <a:t>Associate professor of Linguistics</a:t>
            </a:r>
            <a:endParaRPr lang="en-CA" sz="3600" dirty="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ct val="115000"/>
              </a:lnSpc>
              <a:spcBef>
                <a:spcPts val="0"/>
              </a:spcBef>
              <a:spcAft>
                <a:spcPts val="1000"/>
              </a:spcAft>
            </a:pPr>
            <a:r>
              <a:rPr lang="en-GB" sz="3600" b="1" dirty="0">
                <a:effectLst/>
                <a:latin typeface="Calibri" panose="020F0502020204030204" pitchFamily="34" charset="0"/>
                <a:ea typeface="Times New Roman" panose="02020603050405020304" pitchFamily="18" charset="0"/>
                <a:cs typeface="Arial" panose="020B0604020202020204" pitchFamily="34" charset="0"/>
              </a:rPr>
              <a:t>Faculty of Arts</a:t>
            </a:r>
            <a:endParaRPr lang="en-CA" sz="3600" dirty="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ct val="115000"/>
              </a:lnSpc>
              <a:spcBef>
                <a:spcPts val="0"/>
              </a:spcBef>
              <a:spcAft>
                <a:spcPts val="1000"/>
              </a:spcAft>
            </a:pPr>
            <a:r>
              <a:rPr lang="en-GB" sz="3600" b="1" dirty="0" err="1">
                <a:effectLst/>
                <a:latin typeface="Calibri" panose="020F0502020204030204" pitchFamily="34" charset="0"/>
                <a:ea typeface="Times New Roman" panose="02020603050405020304" pitchFamily="18" charset="0"/>
                <a:cs typeface="Arial" panose="020B0604020202020204" pitchFamily="34" charset="0"/>
              </a:rPr>
              <a:t>Benha</a:t>
            </a:r>
            <a:r>
              <a:rPr lang="en-GB" sz="3600" b="1" dirty="0">
                <a:effectLst/>
                <a:latin typeface="Calibri" panose="020F0502020204030204" pitchFamily="34" charset="0"/>
                <a:ea typeface="Times New Roman" panose="02020603050405020304" pitchFamily="18" charset="0"/>
                <a:cs typeface="Arial" panose="020B0604020202020204" pitchFamily="34" charset="0"/>
              </a:rPr>
              <a:t> University</a:t>
            </a:r>
            <a:endParaRPr lang="en-CA" sz="3600" dirty="0">
              <a:effectLst/>
              <a:latin typeface="Calibri" panose="020F0502020204030204" pitchFamily="34" charset="0"/>
              <a:ea typeface="Times New Roman" panose="02020603050405020304" pitchFamily="18" charset="0"/>
              <a:cs typeface="Arial" panose="020B0604020202020204" pitchFamily="34" charset="0"/>
            </a:endParaRPr>
          </a:p>
          <a:p>
            <a:pPr marL="0" marR="0" algn="ctr">
              <a:lnSpc>
                <a:spcPct val="115000"/>
              </a:lnSpc>
              <a:spcBef>
                <a:spcPts val="0"/>
              </a:spcBef>
              <a:spcAft>
                <a:spcPts val="1000"/>
              </a:spcAft>
            </a:pPr>
            <a:r>
              <a:rPr lang="en-GB" sz="3600" b="1" dirty="0">
                <a:effectLst/>
                <a:latin typeface="Calibri" panose="020F0502020204030204" pitchFamily="34" charset="0"/>
                <a:ea typeface="Times New Roman" panose="02020603050405020304" pitchFamily="18" charset="0"/>
                <a:cs typeface="Arial" panose="020B0604020202020204" pitchFamily="34" charset="0"/>
              </a:rPr>
              <a:t>2020-2021</a:t>
            </a:r>
            <a:endParaRPr lang="en-CA" sz="3600" dirty="0">
              <a:effectLst/>
              <a:latin typeface="Calibri" panose="020F0502020204030204" pitchFamily="34" charset="0"/>
              <a:ea typeface="Times New Roman" panose="02020603050405020304" pitchFamily="18" charset="0"/>
              <a:cs typeface="Arial" panose="020B0604020202020204" pitchFamily="34" charset="0"/>
            </a:endParaRPr>
          </a:p>
          <a:p>
            <a:pPr marL="0" marR="0">
              <a:lnSpc>
                <a:spcPct val="115000"/>
              </a:lnSpc>
              <a:spcBef>
                <a:spcPts val="0"/>
              </a:spcBef>
              <a:spcAft>
                <a:spcPts val="1000"/>
              </a:spcAft>
            </a:pPr>
            <a:r>
              <a:rPr lang="en-GB" sz="3600" dirty="0">
                <a:effectLst/>
                <a:latin typeface="Calibri" panose="020F0502020204030204" pitchFamily="34" charset="0"/>
                <a:ea typeface="Times New Roman" panose="02020603050405020304" pitchFamily="18" charset="0"/>
                <a:cs typeface="Arial" panose="020B0604020202020204" pitchFamily="34" charset="0"/>
              </a:rPr>
              <a:t> </a:t>
            </a:r>
            <a:endParaRPr lang="en-CA" sz="3600" dirty="0">
              <a:effectLst/>
              <a:latin typeface="Calibri" panose="020F0502020204030204" pitchFamily="34" charset="0"/>
              <a:ea typeface="Times New Roman" panose="02020603050405020304" pitchFamily="18" charset="0"/>
              <a:cs typeface="Arial" panose="020B0604020202020204" pitchFamily="34" charset="0"/>
            </a:endParaRPr>
          </a:p>
          <a:p>
            <a:endParaRPr lang="en-CA" dirty="0"/>
          </a:p>
        </p:txBody>
      </p:sp>
      <p:pic>
        <p:nvPicPr>
          <p:cNvPr id="4" name="Audio 3">
            <a:hlinkClick r:id="" action="ppaction://media"/>
            <a:extLst>
              <a:ext uri="{FF2B5EF4-FFF2-40B4-BE49-F238E27FC236}">
                <a16:creationId xmlns:a16="http://schemas.microsoft.com/office/drawing/2014/main" id="{5CDD52F5-5830-4EEE-B915-98203B5466D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69699289"/>
      </p:ext>
    </p:extLst>
  </p:cSld>
  <p:clrMapOvr>
    <a:masterClrMapping/>
  </p:clrMapOvr>
  <mc:AlternateContent xmlns:mc="http://schemas.openxmlformats.org/markup-compatibility/2006">
    <mc:Choice xmlns:p14="http://schemas.microsoft.com/office/powerpoint/2010/main" Requires="p14">
      <p:transition spd="slow" p14:dur="2000" advTm="46798"/>
    </mc:Choice>
    <mc:Fallback>
      <p:transition spd="slow" advTm="467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E2F47B-8552-49FB-8C3A-CA7B8D1F4BEF}"/>
              </a:ext>
            </a:extLst>
          </p:cNvPr>
          <p:cNvSpPr txBox="1"/>
          <p:nvPr/>
        </p:nvSpPr>
        <p:spPr>
          <a:xfrm>
            <a:off x="1325217" y="507040"/>
            <a:ext cx="8269357" cy="3901196"/>
          </a:xfrm>
          <a:prstGeom prst="rect">
            <a:avLst/>
          </a:prstGeom>
          <a:noFill/>
        </p:spPr>
        <p:txBody>
          <a:bodyPr wrap="square">
            <a:spAutoFit/>
          </a:bodyPr>
          <a:lstStyle/>
          <a:p>
            <a:pPr>
              <a:lnSpc>
                <a:spcPct val="150000"/>
              </a:lnSpc>
            </a:pPr>
            <a:r>
              <a:rPr lang="en-GB" sz="2800" dirty="0">
                <a:effectLst/>
                <a:latin typeface="Times New Roman" panose="02020603050405020304" pitchFamily="18" charset="0"/>
                <a:ea typeface="Times New Roman" panose="02020603050405020304" pitchFamily="18" charset="0"/>
              </a:rPr>
              <a:t>The Scandinavian invasions resulted in a considerable mixture of the two peoples and their languages. The Norman Conquest made English for two centuries the language mainly of the lower classes while the nobles and those associated with them used French on almost all occasions. </a:t>
            </a:r>
            <a:endParaRPr lang="en-CA" sz="2800" dirty="0"/>
          </a:p>
        </p:txBody>
      </p:sp>
    </p:spTree>
    <p:extLst>
      <p:ext uri="{BB962C8B-B14F-4D97-AF65-F5344CB8AC3E}">
        <p14:creationId xmlns:p14="http://schemas.microsoft.com/office/powerpoint/2010/main" val="1130141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579B16-5179-4DE2-93E6-E07C6C30400E}"/>
              </a:ext>
            </a:extLst>
          </p:cNvPr>
          <p:cNvSpPr txBox="1"/>
          <p:nvPr/>
        </p:nvSpPr>
        <p:spPr>
          <a:xfrm>
            <a:off x="940904" y="0"/>
            <a:ext cx="9992139" cy="5193858"/>
          </a:xfrm>
          <a:prstGeom prst="rect">
            <a:avLst/>
          </a:prstGeom>
          <a:noFill/>
        </p:spPr>
        <p:txBody>
          <a:bodyPr wrap="square">
            <a:spAutoFit/>
          </a:bodyPr>
          <a:lstStyle/>
          <a:p>
            <a:pPr>
              <a:lnSpc>
                <a:spcPct val="150000"/>
              </a:lnSpc>
            </a:pPr>
            <a:r>
              <a:rPr lang="en-GB" sz="2800" dirty="0">
                <a:effectLst/>
                <a:latin typeface="Times New Roman" panose="02020603050405020304" pitchFamily="18" charset="0"/>
                <a:ea typeface="Times New Roman" panose="02020603050405020304" pitchFamily="18" charset="0"/>
              </a:rPr>
              <a:t>And when English once more regained supremacy as the language of all elements of the population, it was an English greatly changed in both form and vocabulary from what it had been in 1066. In a similar way the Hundred Years’ War, the rise of an important middle class, the Renaissance, the development of England as a maritime power, the expansion of the British Empire, and the growth of commerce and industry, of science and literature, have, each in their way, contributed to the development of the language. </a:t>
            </a:r>
            <a:endParaRPr lang="en-CA" sz="2800" dirty="0"/>
          </a:p>
        </p:txBody>
      </p:sp>
    </p:spTree>
    <p:extLst>
      <p:ext uri="{BB962C8B-B14F-4D97-AF65-F5344CB8AC3E}">
        <p14:creationId xmlns:p14="http://schemas.microsoft.com/office/powerpoint/2010/main" val="2224398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2DB714-CC3A-49B2-875F-74C943F47C1A}"/>
              </a:ext>
            </a:extLst>
          </p:cNvPr>
          <p:cNvSpPr txBox="1"/>
          <p:nvPr/>
        </p:nvSpPr>
        <p:spPr>
          <a:xfrm>
            <a:off x="1166191" y="911539"/>
            <a:ext cx="10933043" cy="5480796"/>
          </a:xfrm>
          <a:prstGeom prst="rect">
            <a:avLst/>
          </a:prstGeom>
          <a:noFill/>
        </p:spPr>
        <p:txBody>
          <a:bodyPr wrap="square">
            <a:spAutoFit/>
          </a:bodyPr>
          <a:lstStyle/>
          <a:p>
            <a:pPr marL="0" marR="0" algn="just">
              <a:lnSpc>
                <a:spcPct val="250000"/>
              </a:lnSpc>
              <a:spcBef>
                <a:spcPts val="0"/>
              </a:spcBef>
              <a:spcAft>
                <a:spcPts val="0"/>
              </a:spcAft>
            </a:pPr>
            <a:r>
              <a:rPr lang="en-GB" sz="2400" dirty="0">
                <a:effectLst/>
                <a:latin typeface="Times New Roman" panose="02020603050405020304" pitchFamily="18" charset="0"/>
                <a:ea typeface="Times New Roman" panose="02020603050405020304" pitchFamily="18" charset="0"/>
                <a:cs typeface="Arial" panose="020B0604020202020204" pitchFamily="34" charset="0"/>
              </a:rPr>
              <a:t>References in scholarly and popular works to “Indian English,” “Caribbean English,” “West African English,” and other regional varieties point to the fact that the political and cultural history of the English language is not simply the history of the British Isles and of North America but a truly international history of quite divergent societies, which have caused the language to change and  become enriched as it responds to their own special needs.</a:t>
            </a:r>
            <a:endParaRPr lang="en-CA" sz="2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99309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B32FE-B142-49F1-9E03-4127B8C30C12}"/>
              </a:ext>
            </a:extLst>
          </p:cNvPr>
          <p:cNvSpPr>
            <a:spLocks noGrp="1"/>
          </p:cNvSpPr>
          <p:nvPr>
            <p:ph type="title"/>
          </p:nvPr>
        </p:nvSpPr>
        <p:spPr>
          <a:xfrm>
            <a:off x="838200" y="365125"/>
            <a:ext cx="10515600" cy="999849"/>
          </a:xfrm>
        </p:spPr>
        <p:txBody>
          <a:bodyPr>
            <a:normAutofit/>
          </a:bodyPr>
          <a:lstStyle/>
          <a:p>
            <a:pPr algn="ctr"/>
            <a:r>
              <a:rPr lang="en-GB" sz="3200" b="1" i="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Growth and Decay.</a:t>
            </a:r>
            <a:br>
              <a:rPr lang="en-CA" sz="3200"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rPr>
            </a:br>
            <a:endParaRPr lang="en-CA" sz="3200" dirty="0">
              <a:solidFill>
                <a:srgbClr val="C00000"/>
              </a:solidFill>
            </a:endParaRPr>
          </a:p>
        </p:txBody>
      </p:sp>
      <p:sp>
        <p:nvSpPr>
          <p:cNvPr id="3" name="Content Placeholder 2">
            <a:extLst>
              <a:ext uri="{FF2B5EF4-FFF2-40B4-BE49-F238E27FC236}">
                <a16:creationId xmlns:a16="http://schemas.microsoft.com/office/drawing/2014/main" id="{E00C5FA9-8991-48F2-948A-A3C84D89A333}"/>
              </a:ext>
            </a:extLst>
          </p:cNvPr>
          <p:cNvSpPr>
            <a:spLocks noGrp="1"/>
          </p:cNvSpPr>
          <p:nvPr>
            <p:ph idx="1"/>
          </p:nvPr>
        </p:nvSpPr>
        <p:spPr>
          <a:xfrm>
            <a:off x="838200" y="1126435"/>
            <a:ext cx="10515600" cy="5050528"/>
          </a:xfrm>
        </p:spPr>
        <p:txBody>
          <a:bodyPr>
            <a:normAutofit/>
          </a:bodyPr>
          <a:lstStyle/>
          <a:p>
            <a:pPr>
              <a:lnSpc>
                <a:spcPct val="150000"/>
              </a:lnSpc>
            </a:pPr>
            <a:r>
              <a:rPr lang="en-GB" dirty="0">
                <a:effectLst/>
                <a:latin typeface="Times New Roman" panose="02020603050405020304" pitchFamily="18" charset="0"/>
                <a:ea typeface="Times New Roman" panose="02020603050405020304" pitchFamily="18" charset="0"/>
              </a:rPr>
              <a:t>Moreover, English, like all other languages, is subject to that constant growth and decay that characterize all forms of life. It is a convenient figure of speech to speak of languages as living and as dead. Although we rarely think of language as something that possesses life apart from the people who speak it, as we can think of plants or of animals, we can observe in speech something like the process of change that characterizes the life of living things.</a:t>
            </a:r>
            <a:endParaRPr lang="en-CA" dirty="0"/>
          </a:p>
        </p:txBody>
      </p:sp>
    </p:spTree>
    <p:extLst>
      <p:ext uri="{BB962C8B-B14F-4D97-AF65-F5344CB8AC3E}">
        <p14:creationId xmlns:p14="http://schemas.microsoft.com/office/powerpoint/2010/main" val="362191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C294D-3FEB-4BBF-AB28-FBD7FACA6358}"/>
              </a:ext>
            </a:extLst>
          </p:cNvPr>
          <p:cNvSpPr>
            <a:spLocks noGrp="1"/>
          </p:cNvSpPr>
          <p:nvPr>
            <p:ph type="title"/>
          </p:nvPr>
        </p:nvSpPr>
        <p:spPr>
          <a:xfrm>
            <a:off x="838200" y="92765"/>
            <a:ext cx="10515600" cy="2054087"/>
          </a:xfrm>
        </p:spPr>
        <p:txBody>
          <a:bodyPr>
            <a:noAutofit/>
          </a:bodyPr>
          <a:lstStyle/>
          <a:p>
            <a:pPr>
              <a:lnSpc>
                <a:spcPct val="150000"/>
              </a:lnSpc>
            </a:pPr>
            <a:r>
              <a:rPr lang="en-GB" sz="2800" dirty="0">
                <a:solidFill>
                  <a:srgbClr val="C00000"/>
                </a:solidFill>
                <a:effectLst/>
                <a:latin typeface="Times New Roman" panose="02020603050405020304" pitchFamily="18" charset="0"/>
                <a:ea typeface="Times New Roman" panose="02020603050405020304" pitchFamily="18" charset="0"/>
              </a:rPr>
              <a:t>When a language ceases to change, we call it a dead language. Classical Latin is a dead language because it has not changed for nearly 2,000 years.</a:t>
            </a:r>
            <a:endParaRPr lang="en-CA" sz="2800" dirty="0">
              <a:solidFill>
                <a:srgbClr val="C00000"/>
              </a:solidFill>
            </a:endParaRPr>
          </a:p>
        </p:txBody>
      </p:sp>
      <p:sp>
        <p:nvSpPr>
          <p:cNvPr id="3" name="Content Placeholder 2">
            <a:extLst>
              <a:ext uri="{FF2B5EF4-FFF2-40B4-BE49-F238E27FC236}">
                <a16:creationId xmlns:a16="http://schemas.microsoft.com/office/drawing/2014/main" id="{472FB1AC-128A-43E5-83D5-6590FD220ADA}"/>
              </a:ext>
            </a:extLst>
          </p:cNvPr>
          <p:cNvSpPr>
            <a:spLocks noGrp="1"/>
          </p:cNvSpPr>
          <p:nvPr>
            <p:ph idx="1"/>
          </p:nvPr>
        </p:nvSpPr>
        <p:spPr>
          <a:xfrm>
            <a:off x="838200" y="1690688"/>
            <a:ext cx="10515600" cy="4802186"/>
          </a:xfrm>
        </p:spPr>
        <p:txBody>
          <a:bodyPr>
            <a:normAutofit/>
          </a:bodyPr>
          <a:lstStyle/>
          <a:p>
            <a:endParaRPr lang="en-US" dirty="0"/>
          </a:p>
          <a:p>
            <a:pPr marL="0" marR="0" algn="just">
              <a:lnSpc>
                <a:spcPct val="170000"/>
              </a:lnSpc>
              <a:spcBef>
                <a:spcPts val="0"/>
              </a:spcBef>
              <a:spcAft>
                <a:spcPts val="0"/>
              </a:spcAft>
            </a:pPr>
            <a:r>
              <a:rPr lang="en-GB" dirty="0">
                <a:effectLst/>
                <a:latin typeface="Times New Roman" panose="02020603050405020304" pitchFamily="18" charset="0"/>
                <a:ea typeface="Times New Roman" panose="02020603050405020304" pitchFamily="18" charset="0"/>
                <a:cs typeface="Arial" panose="020B0604020202020204" pitchFamily="34" charset="0"/>
              </a:rPr>
              <a:t>The change</a:t>
            </a:r>
            <a:r>
              <a:rPr lang="en-CA" dirty="0">
                <a:latin typeface="Calibri" panose="020F0502020204030204" pitchFamily="34" charset="0"/>
                <a:ea typeface="Times New Roman" panose="02020603050405020304" pitchFamily="18" charset="0"/>
                <a:cs typeface="Arial" panose="020B0604020202020204" pitchFamily="34" charset="0"/>
              </a:rPr>
              <a:t> </a:t>
            </a:r>
            <a:r>
              <a:rPr lang="en-GB" dirty="0">
                <a:effectLst/>
                <a:latin typeface="Times New Roman" panose="02020603050405020304" pitchFamily="18" charset="0"/>
                <a:ea typeface="Times New Roman" panose="02020603050405020304" pitchFamily="18" charset="0"/>
              </a:rPr>
              <a:t>that is constantly going on in a living language can be most easily seen in the vocabulary. Old words die out, new words are added, and existing words change their meaning. Much of the vocabulary of Old English has been lost, and the development of new words to meet new conditions is one of the most familiar phenomena of our language. </a:t>
            </a:r>
            <a:endParaRPr lang="en-CA" dirty="0"/>
          </a:p>
        </p:txBody>
      </p:sp>
    </p:spTree>
    <p:extLst>
      <p:ext uri="{BB962C8B-B14F-4D97-AF65-F5344CB8AC3E}">
        <p14:creationId xmlns:p14="http://schemas.microsoft.com/office/powerpoint/2010/main" val="1115222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7B8BFC-8189-4FFC-975A-F37B27047864}"/>
              </a:ext>
            </a:extLst>
          </p:cNvPr>
          <p:cNvSpPr txBox="1"/>
          <p:nvPr/>
        </p:nvSpPr>
        <p:spPr>
          <a:xfrm>
            <a:off x="463826" y="2555150"/>
            <a:ext cx="11277600" cy="3254865"/>
          </a:xfrm>
          <a:prstGeom prst="rect">
            <a:avLst/>
          </a:prstGeom>
          <a:noFill/>
        </p:spPr>
        <p:txBody>
          <a:bodyPr wrap="square">
            <a:spAutoFit/>
          </a:bodyPr>
          <a:lstStyle/>
          <a:p>
            <a:pPr>
              <a:lnSpc>
                <a:spcPct val="150000"/>
              </a:lnSpc>
            </a:pPr>
            <a:r>
              <a:rPr lang="en-GB" sz="2800" dirty="0">
                <a:effectLst/>
                <a:latin typeface="Times New Roman" panose="02020603050405020304" pitchFamily="18" charset="0"/>
                <a:ea typeface="Times New Roman" panose="02020603050405020304" pitchFamily="18" charset="0"/>
              </a:rPr>
              <a:t>Change of meaning can be illustrated from any page of Shakespeare. </a:t>
            </a:r>
            <a:r>
              <a:rPr lang="en-GB" sz="2800" i="1" dirty="0">
                <a:effectLst/>
                <a:latin typeface="Times New Roman" panose="02020603050405020304" pitchFamily="18" charset="0"/>
                <a:ea typeface="Times New Roman" panose="02020603050405020304" pitchFamily="18" charset="0"/>
              </a:rPr>
              <a:t>Nice </a:t>
            </a:r>
            <a:r>
              <a:rPr lang="en-GB" sz="2800" dirty="0">
                <a:effectLst/>
                <a:latin typeface="Times New Roman" panose="02020603050405020304" pitchFamily="18" charset="0"/>
                <a:ea typeface="Times New Roman" panose="02020603050405020304" pitchFamily="18" charset="0"/>
              </a:rPr>
              <a:t>in Shakespeare’s day meant </a:t>
            </a:r>
            <a:r>
              <a:rPr lang="en-GB" sz="2800" i="1" dirty="0">
                <a:effectLst/>
                <a:latin typeface="Times New Roman" panose="02020603050405020304" pitchFamily="18" charset="0"/>
                <a:ea typeface="Times New Roman" panose="02020603050405020304" pitchFamily="18" charset="0"/>
              </a:rPr>
              <a:t>foolish; rheumatism </a:t>
            </a:r>
            <a:r>
              <a:rPr lang="en-GB" sz="2800" dirty="0">
                <a:effectLst/>
                <a:latin typeface="Times New Roman" panose="02020603050405020304" pitchFamily="18" charset="0"/>
                <a:ea typeface="Times New Roman" panose="02020603050405020304" pitchFamily="18" charset="0"/>
              </a:rPr>
              <a:t>signified a cold in the head. Less familiar but no less real is the change of pronunciation. A slow but steady alteration, especially in the vowel sounds, has characterized English throughout its history. </a:t>
            </a:r>
            <a:endParaRPr lang="en-CA" sz="2800" dirty="0"/>
          </a:p>
        </p:txBody>
      </p:sp>
    </p:spTree>
    <p:extLst>
      <p:ext uri="{BB962C8B-B14F-4D97-AF65-F5344CB8AC3E}">
        <p14:creationId xmlns:p14="http://schemas.microsoft.com/office/powerpoint/2010/main" val="1141346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E8E93A-F3A3-4C56-9799-646B49A0DF81}"/>
              </a:ext>
            </a:extLst>
          </p:cNvPr>
          <p:cNvSpPr txBox="1"/>
          <p:nvPr/>
        </p:nvSpPr>
        <p:spPr>
          <a:xfrm>
            <a:off x="2199861" y="1082862"/>
            <a:ext cx="8600661" cy="3254865"/>
          </a:xfrm>
          <a:prstGeom prst="rect">
            <a:avLst/>
          </a:prstGeom>
          <a:noFill/>
        </p:spPr>
        <p:txBody>
          <a:bodyPr wrap="square">
            <a:spAutoFit/>
          </a:bodyPr>
          <a:lstStyle/>
          <a:p>
            <a:pPr>
              <a:lnSpc>
                <a:spcPct val="150000"/>
              </a:lnSpc>
            </a:pPr>
            <a:r>
              <a:rPr lang="en-GB" sz="2800" dirty="0">
                <a:effectLst/>
                <a:latin typeface="Times New Roman" panose="02020603050405020304" pitchFamily="18" charset="0"/>
                <a:ea typeface="Times New Roman" panose="02020603050405020304" pitchFamily="18" charset="0"/>
              </a:rPr>
              <a:t>Old English </a:t>
            </a:r>
            <a:r>
              <a:rPr lang="en-GB" sz="2800" i="1" dirty="0" err="1">
                <a:effectLst/>
                <a:latin typeface="Times New Roman" panose="02020603050405020304" pitchFamily="18" charset="0"/>
                <a:ea typeface="Times New Roman" panose="02020603050405020304" pitchFamily="18" charset="0"/>
              </a:rPr>
              <a:t>st</a:t>
            </a:r>
            <a:r>
              <a:rPr lang="en-GB" sz="2800" i="1" dirty="0" err="1">
                <a:effectLst/>
                <a:latin typeface="Times New Roman" panose="02020603050405020304" pitchFamily="18" charset="0"/>
                <a:ea typeface="TimesNewRomanPS-ItalicMT"/>
              </a:rPr>
              <a:t>ā</a:t>
            </a:r>
            <a:r>
              <a:rPr lang="en-GB" sz="2800" i="1" dirty="0" err="1">
                <a:effectLst/>
                <a:latin typeface="Times New Roman" panose="02020603050405020304" pitchFamily="18" charset="0"/>
                <a:ea typeface="Times New Roman" panose="02020603050405020304" pitchFamily="18" charset="0"/>
              </a:rPr>
              <a:t>n</a:t>
            </a:r>
            <a:r>
              <a:rPr lang="en-GB" sz="2800" i="1" dirty="0">
                <a:effectLst/>
                <a:latin typeface="Times New Roman" panose="02020603050405020304" pitchFamily="18" charset="0"/>
                <a:ea typeface="Times New Roman" panose="02020603050405020304" pitchFamily="18" charset="0"/>
              </a:rPr>
              <a:t> </a:t>
            </a:r>
            <a:r>
              <a:rPr lang="en-GB" sz="2800" dirty="0">
                <a:effectLst/>
                <a:latin typeface="Times New Roman" panose="02020603050405020304" pitchFamily="18" charset="0"/>
                <a:ea typeface="Times New Roman" panose="02020603050405020304" pitchFamily="18" charset="0"/>
              </a:rPr>
              <a:t>has become our </a:t>
            </a:r>
            <a:r>
              <a:rPr lang="en-GB" sz="2800" i="1" dirty="0">
                <a:effectLst/>
                <a:latin typeface="Times New Roman" panose="02020603050405020304" pitchFamily="18" charset="0"/>
                <a:ea typeface="Times New Roman" panose="02020603050405020304" pitchFamily="18" charset="0"/>
              </a:rPr>
              <a:t>stone; </a:t>
            </a:r>
            <a:r>
              <a:rPr lang="en-GB" sz="2800" i="1" dirty="0" err="1">
                <a:effectLst/>
                <a:latin typeface="Times New Roman" panose="02020603050405020304" pitchFamily="18" charset="0"/>
                <a:ea typeface="Times New Roman" panose="02020603050405020304" pitchFamily="18" charset="0"/>
              </a:rPr>
              <a:t>c</a:t>
            </a:r>
            <a:r>
              <a:rPr lang="en-GB" sz="2800" i="1" dirty="0" err="1">
                <a:effectLst/>
                <a:latin typeface="Times New Roman" panose="02020603050405020304" pitchFamily="18" charset="0"/>
                <a:ea typeface="TimesNewRomanPS-ItalicMT"/>
              </a:rPr>
              <a:t>ū</a:t>
            </a:r>
            <a:r>
              <a:rPr lang="en-GB" sz="2800" i="1" dirty="0">
                <a:effectLst/>
                <a:latin typeface="Times New Roman" panose="02020603050405020304" pitchFamily="18" charset="0"/>
                <a:ea typeface="TimesNewRomanPS-ItalicMT"/>
              </a:rPr>
              <a:t> </a:t>
            </a:r>
            <a:r>
              <a:rPr lang="en-GB" sz="2800" dirty="0">
                <a:effectLst/>
                <a:latin typeface="Times New Roman" panose="02020603050405020304" pitchFamily="18" charset="0"/>
                <a:ea typeface="Times New Roman" panose="02020603050405020304" pitchFamily="18" charset="0"/>
              </a:rPr>
              <a:t>has become </a:t>
            </a:r>
            <a:r>
              <a:rPr lang="en-GB" sz="2800" i="1" dirty="0">
                <a:effectLst/>
                <a:latin typeface="Times New Roman" panose="02020603050405020304" pitchFamily="18" charset="0"/>
                <a:ea typeface="Times New Roman" panose="02020603050405020304" pitchFamily="18" charset="0"/>
              </a:rPr>
              <a:t>cow</a:t>
            </a:r>
            <a:r>
              <a:rPr lang="en-GB" sz="2800" dirty="0">
                <a:effectLst/>
                <a:latin typeface="Times New Roman" panose="02020603050405020304" pitchFamily="18" charset="0"/>
                <a:ea typeface="Times New Roman" panose="02020603050405020304" pitchFamily="18" charset="0"/>
              </a:rPr>
              <a:t>. Most of these changes are so regular as to be capable of</a:t>
            </a:r>
            <a:r>
              <a:rPr lang="en-GB" sz="2800" i="1" dirty="0">
                <a:effectLst/>
                <a:latin typeface="Times New Roman" panose="02020603050405020304" pitchFamily="18" charset="0"/>
                <a:ea typeface="Times New Roman" panose="02020603050405020304" pitchFamily="18" charset="0"/>
              </a:rPr>
              <a:t> </a:t>
            </a:r>
            <a:r>
              <a:rPr lang="en-GB" sz="2800" dirty="0">
                <a:effectLst/>
                <a:latin typeface="Times New Roman" panose="02020603050405020304" pitchFamily="18" charset="0"/>
                <a:ea typeface="Times New Roman" panose="02020603050405020304" pitchFamily="18" charset="0"/>
              </a:rPr>
              <a:t>classification under what are called “sound laws.” Changes likewise occur in the</a:t>
            </a:r>
            <a:r>
              <a:rPr lang="en-GB" sz="2800" i="1" dirty="0">
                <a:effectLst/>
                <a:latin typeface="Times New Roman" panose="02020603050405020304" pitchFamily="18" charset="0"/>
                <a:ea typeface="Times New Roman" panose="02020603050405020304" pitchFamily="18" charset="0"/>
              </a:rPr>
              <a:t> </a:t>
            </a:r>
            <a:r>
              <a:rPr lang="en-GB" sz="2800" dirty="0">
                <a:effectLst/>
                <a:latin typeface="Times New Roman" panose="02020603050405020304" pitchFamily="18" charset="0"/>
                <a:ea typeface="Times New Roman" panose="02020603050405020304" pitchFamily="18" charset="0"/>
              </a:rPr>
              <a:t>grammatical forms of a language. </a:t>
            </a:r>
            <a:endParaRPr lang="en-CA" sz="2800" dirty="0"/>
          </a:p>
        </p:txBody>
      </p:sp>
    </p:spTree>
    <p:extLst>
      <p:ext uri="{BB962C8B-B14F-4D97-AF65-F5344CB8AC3E}">
        <p14:creationId xmlns:p14="http://schemas.microsoft.com/office/powerpoint/2010/main" val="1783145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C493C6-7FFF-4766-BDA8-D930C17BE89C}"/>
              </a:ext>
            </a:extLst>
          </p:cNvPr>
          <p:cNvSpPr txBox="1"/>
          <p:nvPr/>
        </p:nvSpPr>
        <p:spPr>
          <a:xfrm>
            <a:off x="225287" y="2693649"/>
            <a:ext cx="10601739" cy="3254865"/>
          </a:xfrm>
          <a:prstGeom prst="rect">
            <a:avLst/>
          </a:prstGeom>
          <a:noFill/>
        </p:spPr>
        <p:txBody>
          <a:bodyPr wrap="square">
            <a:spAutoFit/>
          </a:bodyPr>
          <a:lstStyle/>
          <a:p>
            <a:pPr>
              <a:lnSpc>
                <a:spcPct val="150000"/>
              </a:lnSpc>
            </a:pPr>
            <a:r>
              <a:rPr lang="en-GB" sz="2800" dirty="0">
                <a:effectLst/>
                <a:latin typeface="Times New Roman" panose="02020603050405020304" pitchFamily="18" charset="0"/>
                <a:ea typeface="Times New Roman" panose="02020603050405020304" pitchFamily="18" charset="0"/>
              </a:rPr>
              <a:t>These may be the result of gradual phonetic</a:t>
            </a:r>
            <a:r>
              <a:rPr lang="en-GB" sz="2800" i="1" dirty="0">
                <a:effectLst/>
                <a:latin typeface="Times New Roman" panose="02020603050405020304" pitchFamily="18" charset="0"/>
                <a:ea typeface="Times New Roman" panose="02020603050405020304" pitchFamily="18" charset="0"/>
              </a:rPr>
              <a:t> </a:t>
            </a:r>
            <a:r>
              <a:rPr lang="en-GB" sz="2800" dirty="0">
                <a:effectLst/>
                <a:latin typeface="Times New Roman" panose="02020603050405020304" pitchFamily="18" charset="0"/>
                <a:ea typeface="Times New Roman" panose="02020603050405020304" pitchFamily="18" charset="0"/>
              </a:rPr>
              <a:t>modification, or they may result from the desire for uniformity commonly felt where</a:t>
            </a:r>
            <a:r>
              <a:rPr lang="en-GB" sz="2800" i="1" dirty="0">
                <a:effectLst/>
                <a:latin typeface="Times New Roman" panose="02020603050405020304" pitchFamily="18" charset="0"/>
                <a:ea typeface="Times New Roman" panose="02020603050405020304" pitchFamily="18" charset="0"/>
              </a:rPr>
              <a:t> </a:t>
            </a:r>
            <a:r>
              <a:rPr lang="en-GB" sz="2800" dirty="0">
                <a:effectLst/>
                <a:latin typeface="Times New Roman" panose="02020603050405020304" pitchFamily="18" charset="0"/>
                <a:ea typeface="Times New Roman" panose="02020603050405020304" pitchFamily="18" charset="0"/>
              </a:rPr>
              <a:t>similarity of function or use is involved. The person who says </a:t>
            </a:r>
            <a:r>
              <a:rPr lang="en-GB" sz="2800" i="1" dirty="0">
                <a:effectLst/>
                <a:latin typeface="Times New Roman" panose="02020603050405020304" pitchFamily="18" charset="0"/>
                <a:ea typeface="Times New Roman" panose="02020603050405020304" pitchFamily="18" charset="0"/>
              </a:rPr>
              <a:t>I </a:t>
            </a:r>
            <a:r>
              <a:rPr lang="en-GB" sz="2800" i="1" dirty="0" err="1">
                <a:effectLst/>
                <a:latin typeface="Times New Roman" panose="02020603050405020304" pitchFamily="18" charset="0"/>
                <a:ea typeface="Times New Roman" panose="02020603050405020304" pitchFamily="18" charset="0"/>
              </a:rPr>
              <a:t>knowed</a:t>
            </a:r>
            <a:r>
              <a:rPr lang="en-GB" sz="2800" i="1" dirty="0">
                <a:effectLst/>
                <a:latin typeface="Times New Roman" panose="02020603050405020304" pitchFamily="18" charset="0"/>
                <a:ea typeface="Times New Roman" panose="02020603050405020304" pitchFamily="18" charset="0"/>
              </a:rPr>
              <a:t> </a:t>
            </a:r>
            <a:r>
              <a:rPr lang="en-GB" sz="2800" dirty="0">
                <a:effectLst/>
                <a:latin typeface="Times New Roman" panose="02020603050405020304" pitchFamily="18" charset="0"/>
                <a:ea typeface="Times New Roman" panose="02020603050405020304" pitchFamily="18" charset="0"/>
              </a:rPr>
              <a:t>is only trying to</a:t>
            </a:r>
            <a:r>
              <a:rPr lang="en-GB" sz="2800" i="1" dirty="0">
                <a:effectLst/>
                <a:latin typeface="Times New Roman" panose="02020603050405020304" pitchFamily="18" charset="0"/>
                <a:ea typeface="Times New Roman" panose="02020603050405020304" pitchFamily="18" charset="0"/>
              </a:rPr>
              <a:t> </a:t>
            </a:r>
            <a:r>
              <a:rPr lang="en-GB" sz="2800" dirty="0">
                <a:effectLst/>
                <a:latin typeface="Times New Roman" panose="02020603050405020304" pitchFamily="18" charset="0"/>
                <a:ea typeface="Times New Roman" panose="02020603050405020304" pitchFamily="18" charset="0"/>
              </a:rPr>
              <a:t>form the past tense of this verb after the pattern of the past tense of so many verbs in</a:t>
            </a:r>
            <a:r>
              <a:rPr lang="en-GB" sz="2800" i="1" dirty="0">
                <a:effectLst/>
                <a:latin typeface="Times New Roman" panose="02020603050405020304" pitchFamily="18" charset="0"/>
                <a:ea typeface="Times New Roman" panose="02020603050405020304" pitchFamily="18" charset="0"/>
              </a:rPr>
              <a:t> </a:t>
            </a:r>
            <a:r>
              <a:rPr lang="en-GB" sz="2800" dirty="0">
                <a:effectLst/>
                <a:latin typeface="Times New Roman" panose="02020603050405020304" pitchFamily="18" charset="0"/>
                <a:ea typeface="Times New Roman" panose="02020603050405020304" pitchFamily="18" charset="0"/>
              </a:rPr>
              <a:t>English. </a:t>
            </a:r>
            <a:endParaRPr lang="en-CA" sz="2800" dirty="0"/>
          </a:p>
        </p:txBody>
      </p:sp>
    </p:spTree>
    <p:extLst>
      <p:ext uri="{BB962C8B-B14F-4D97-AF65-F5344CB8AC3E}">
        <p14:creationId xmlns:p14="http://schemas.microsoft.com/office/powerpoint/2010/main" val="1965808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3EE84-F299-4A93-B88B-B4533442EF21}"/>
              </a:ext>
            </a:extLst>
          </p:cNvPr>
          <p:cNvSpPr>
            <a:spLocks noGrp="1"/>
          </p:cNvSpPr>
          <p:nvPr>
            <p:ph type="title"/>
          </p:nvPr>
        </p:nvSpPr>
        <p:spPr>
          <a:xfrm>
            <a:off x="1630016" y="365126"/>
            <a:ext cx="9899375" cy="5227292"/>
          </a:xfrm>
        </p:spPr>
        <p:txBody>
          <a:bodyPr>
            <a:noAutofit/>
          </a:bodyPr>
          <a:lstStyle/>
          <a:p>
            <a:pPr marL="0" marR="0">
              <a:lnSpc>
                <a:spcPct val="150000"/>
              </a:lnSpc>
              <a:spcBef>
                <a:spcPts val="0"/>
              </a:spcBef>
              <a:spcAft>
                <a:spcPts val="0"/>
              </a:spcAft>
            </a:pPr>
            <a:r>
              <a:rPr lang="en-GB" sz="2800" dirty="0">
                <a:effectLst/>
                <a:latin typeface="Times New Roman" panose="02020603050405020304" pitchFamily="18" charset="0"/>
                <a:ea typeface="Times New Roman" panose="02020603050405020304" pitchFamily="18" charset="0"/>
                <a:cs typeface="Arial" panose="020B0604020202020204" pitchFamily="34" charset="0"/>
              </a:rPr>
              <a:t>This process is known as the operation of </a:t>
            </a:r>
            <a:r>
              <a:rPr lang="en-GB" sz="2800" i="1" dirty="0">
                <a:effectLst/>
                <a:latin typeface="Times New Roman" panose="02020603050405020304" pitchFamily="18" charset="0"/>
                <a:ea typeface="Times New Roman" panose="02020603050405020304" pitchFamily="18" charset="0"/>
                <a:cs typeface="Arial" panose="020B0604020202020204" pitchFamily="34" charset="0"/>
              </a:rPr>
              <a:t>analogy, </a:t>
            </a:r>
            <a:r>
              <a:rPr lang="en-GB" sz="2800" dirty="0">
                <a:effectLst/>
                <a:latin typeface="Times New Roman" panose="02020603050405020304" pitchFamily="18" charset="0"/>
                <a:ea typeface="Times New Roman" panose="02020603050405020304" pitchFamily="18" charset="0"/>
                <a:cs typeface="Arial" panose="020B0604020202020204" pitchFamily="34" charset="0"/>
              </a:rPr>
              <a:t>and it may affect the sound</a:t>
            </a:r>
            <a:r>
              <a:rPr lang="en-GB" sz="2800" i="1" dirty="0">
                <a:effectLst/>
                <a:latin typeface="Times New Roman" panose="02020603050405020304" pitchFamily="18" charset="0"/>
                <a:ea typeface="Times New Roman" panose="02020603050405020304" pitchFamily="18" charset="0"/>
                <a:cs typeface="Arial" panose="020B0604020202020204" pitchFamily="34" charset="0"/>
              </a:rPr>
              <a:t> </a:t>
            </a:r>
            <a:r>
              <a:rPr lang="en-GB" sz="2800" dirty="0">
                <a:effectLst/>
                <a:latin typeface="Times New Roman" panose="02020603050405020304" pitchFamily="18" charset="0"/>
                <a:ea typeface="Times New Roman" panose="02020603050405020304" pitchFamily="18" charset="0"/>
                <a:cs typeface="Arial" panose="020B0604020202020204" pitchFamily="34" charset="0"/>
              </a:rPr>
              <a:t>and meaning as well as the form of words. Thus, it will be part of our task to trace the</a:t>
            </a:r>
            <a:r>
              <a:rPr lang="en-GB" sz="2800" i="1" dirty="0">
                <a:effectLst/>
                <a:latin typeface="Times New Roman" panose="02020603050405020304" pitchFamily="18" charset="0"/>
                <a:ea typeface="Times New Roman" panose="02020603050405020304" pitchFamily="18" charset="0"/>
                <a:cs typeface="Arial" panose="020B0604020202020204" pitchFamily="34" charset="0"/>
              </a:rPr>
              <a:t> </a:t>
            </a:r>
            <a:r>
              <a:rPr lang="en-GB" sz="2800" dirty="0">
                <a:effectLst/>
                <a:latin typeface="Times New Roman" panose="02020603050405020304" pitchFamily="18" charset="0"/>
                <a:ea typeface="Times New Roman" panose="02020603050405020304" pitchFamily="18" charset="0"/>
                <a:cs typeface="Arial" panose="020B0604020202020204" pitchFamily="34" charset="0"/>
              </a:rPr>
              <a:t>influences that are constantly at work, tending to alter a language from age to age as</a:t>
            </a:r>
            <a:r>
              <a:rPr lang="en-GB" sz="2800" i="1" dirty="0">
                <a:effectLst/>
                <a:latin typeface="Times New Roman" panose="02020603050405020304" pitchFamily="18" charset="0"/>
                <a:ea typeface="Times New Roman" panose="02020603050405020304" pitchFamily="18" charset="0"/>
                <a:cs typeface="Arial" panose="020B0604020202020204" pitchFamily="34" charset="0"/>
              </a:rPr>
              <a:t> </a:t>
            </a:r>
            <a:r>
              <a:rPr lang="en-GB" sz="2800" dirty="0">
                <a:effectLst/>
                <a:latin typeface="Times New Roman" panose="02020603050405020304" pitchFamily="18" charset="0"/>
                <a:ea typeface="Times New Roman" panose="02020603050405020304" pitchFamily="18" charset="0"/>
                <a:cs typeface="Arial" panose="020B0604020202020204" pitchFamily="34" charset="0"/>
              </a:rPr>
              <a:t>spoken and written, and that have brought about such an extensive alteration in English</a:t>
            </a:r>
            <a:r>
              <a:rPr lang="en-CA" sz="2800" dirty="0">
                <a:latin typeface="Calibri" panose="020F0502020204030204" pitchFamily="34" charset="0"/>
                <a:ea typeface="Times New Roman" panose="02020603050405020304" pitchFamily="18" charset="0"/>
                <a:cs typeface="Arial" panose="020B0604020202020204" pitchFamily="34" charset="0"/>
              </a:rPr>
              <a:t> </a:t>
            </a:r>
            <a:r>
              <a:rPr lang="en-GB" sz="2800" dirty="0">
                <a:effectLst/>
                <a:latin typeface="Times New Roman" panose="02020603050405020304" pitchFamily="18" charset="0"/>
                <a:ea typeface="Times New Roman" panose="02020603050405020304" pitchFamily="18" charset="0"/>
                <a:cs typeface="Arial" panose="020B0604020202020204" pitchFamily="34" charset="0"/>
              </a:rPr>
              <a:t>as to make the English language of 1000 quite unintelligible to English speakers of 2000.</a:t>
            </a:r>
            <a:br>
              <a:rPr lang="en-CA" sz="2800" dirty="0">
                <a:effectLst/>
                <a:latin typeface="Calibri" panose="020F0502020204030204" pitchFamily="34" charset="0"/>
                <a:ea typeface="Times New Roman" panose="02020603050405020304" pitchFamily="18" charset="0"/>
                <a:cs typeface="Arial" panose="020B0604020202020204" pitchFamily="34" charset="0"/>
              </a:rPr>
            </a:br>
            <a:endParaRPr lang="en-CA" sz="2800" dirty="0"/>
          </a:p>
        </p:txBody>
      </p:sp>
    </p:spTree>
    <p:extLst>
      <p:ext uri="{BB962C8B-B14F-4D97-AF65-F5344CB8AC3E}">
        <p14:creationId xmlns:p14="http://schemas.microsoft.com/office/powerpoint/2010/main" val="695748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7B14F7-1EA7-4F81-86B0-352E9488BEEC}"/>
              </a:ext>
            </a:extLst>
          </p:cNvPr>
          <p:cNvSpPr txBox="1"/>
          <p:nvPr/>
        </p:nvSpPr>
        <p:spPr>
          <a:xfrm>
            <a:off x="1974572" y="242517"/>
            <a:ext cx="8097079" cy="4334392"/>
          </a:xfrm>
          <a:prstGeom prst="rect">
            <a:avLst/>
          </a:prstGeom>
          <a:noFill/>
        </p:spPr>
        <p:txBody>
          <a:bodyPr wrap="square">
            <a:spAutoFit/>
          </a:bodyPr>
          <a:lstStyle/>
          <a:p>
            <a:pPr marL="0" marR="0" algn="just">
              <a:lnSpc>
                <a:spcPct val="250000"/>
              </a:lnSpc>
              <a:spcBef>
                <a:spcPts val="0"/>
              </a:spcBef>
              <a:spcAft>
                <a:spcPts val="0"/>
              </a:spcAft>
            </a:pPr>
            <a:r>
              <a:rPr lang="en-GB" sz="1800" b="1" dirty="0">
                <a:solidFill>
                  <a:srgbClr val="C00000"/>
                </a:solidFill>
                <a:effectLst/>
                <a:latin typeface="Times New Roman" panose="02020603050405020304" pitchFamily="18" charset="0"/>
                <a:ea typeface="Times New Roman" panose="02020603050405020304" pitchFamily="18" charset="0"/>
              </a:rPr>
              <a:t> </a:t>
            </a:r>
            <a:r>
              <a:rPr lang="en-GB" sz="2800" b="1" dirty="0">
                <a:solidFill>
                  <a:srgbClr val="C00000"/>
                </a:solidFill>
                <a:effectLst/>
                <a:latin typeface="Times New Roman" panose="02020603050405020304" pitchFamily="18" charset="0"/>
                <a:ea typeface="Times New Roman" panose="02020603050405020304" pitchFamily="18" charset="0"/>
              </a:rPr>
              <a:t>assignment 1: </a:t>
            </a:r>
          </a:p>
          <a:p>
            <a:pPr marL="0" marR="0" algn="just">
              <a:lnSpc>
                <a:spcPct val="150000"/>
              </a:lnSpc>
              <a:spcBef>
                <a:spcPts val="0"/>
              </a:spcBef>
              <a:spcAft>
                <a:spcPts val="0"/>
              </a:spcAft>
            </a:pPr>
            <a:r>
              <a:rPr lang="en-GB" sz="28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Explain the Importance of a Language and </a:t>
            </a:r>
            <a:r>
              <a:rPr lang="en-GB" sz="2800" b="1" i="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The Importance of English.</a:t>
            </a:r>
          </a:p>
          <a:p>
            <a:pPr marL="0" marR="0" algn="just">
              <a:lnSpc>
                <a:spcPct val="150000"/>
              </a:lnSpc>
              <a:spcBef>
                <a:spcPts val="0"/>
              </a:spcBef>
              <a:spcAft>
                <a:spcPts val="0"/>
              </a:spcAft>
            </a:pPr>
            <a:r>
              <a:rPr lang="en-GB" sz="2800" b="1" dirty="0">
                <a:solidFill>
                  <a:srgbClr val="C00000"/>
                </a:solidFill>
                <a:effectLst/>
                <a:latin typeface="Times New Roman" panose="02020603050405020304" pitchFamily="18" charset="0"/>
                <a:ea typeface="Times New Roman" panose="02020603050405020304" pitchFamily="18" charset="0"/>
              </a:rPr>
              <a:t>Assignment 2:The English language of today reflects many centuries of development. </a:t>
            </a:r>
          </a:p>
          <a:p>
            <a:pPr marL="0" marR="0" algn="just">
              <a:lnSpc>
                <a:spcPct val="150000"/>
              </a:lnSpc>
              <a:spcBef>
                <a:spcPts val="0"/>
              </a:spcBef>
              <a:spcAft>
                <a:spcPts val="0"/>
              </a:spcAft>
            </a:pPr>
            <a:endParaRPr lang="en-CA" sz="2800" dirty="0">
              <a:solidFill>
                <a:srgbClr val="C00000"/>
              </a:solidFill>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45285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3AC13-48D0-4A07-AA33-DEC0A932E7F6}"/>
              </a:ext>
            </a:extLst>
          </p:cNvPr>
          <p:cNvSpPr>
            <a:spLocks noGrp="1"/>
          </p:cNvSpPr>
          <p:nvPr>
            <p:ph type="title"/>
          </p:nvPr>
        </p:nvSpPr>
        <p:spPr>
          <a:xfrm>
            <a:off x="838200" y="365126"/>
            <a:ext cx="10515600" cy="960092"/>
          </a:xfrm>
        </p:spPr>
        <p:txBody>
          <a:bodyPr>
            <a:normAutofit/>
          </a:bodyPr>
          <a:lstStyle/>
          <a:p>
            <a:pPr algn="ctr"/>
            <a:r>
              <a:rPr lang="en-US" sz="4000" dirty="0"/>
              <a:t>Tutorial 1: Introduction</a:t>
            </a:r>
            <a:endParaRPr lang="en-CA" sz="4000" dirty="0"/>
          </a:p>
        </p:txBody>
      </p:sp>
      <p:sp>
        <p:nvSpPr>
          <p:cNvPr id="3" name="Content Placeholder 2">
            <a:extLst>
              <a:ext uri="{FF2B5EF4-FFF2-40B4-BE49-F238E27FC236}">
                <a16:creationId xmlns:a16="http://schemas.microsoft.com/office/drawing/2014/main" id="{036CEE95-4595-426A-9F1B-009A391680FB}"/>
              </a:ext>
            </a:extLst>
          </p:cNvPr>
          <p:cNvSpPr>
            <a:spLocks noGrp="1"/>
          </p:cNvSpPr>
          <p:nvPr>
            <p:ph idx="1"/>
          </p:nvPr>
        </p:nvSpPr>
        <p:spPr>
          <a:xfrm>
            <a:off x="838200" y="1325218"/>
            <a:ext cx="10515600" cy="5532782"/>
          </a:xfrm>
        </p:spPr>
        <p:txBody>
          <a:bodyPr/>
          <a:lstStyle/>
          <a:p>
            <a:endParaRPr lang="en-US" dirty="0"/>
          </a:p>
          <a:p>
            <a:pPr>
              <a:lnSpc>
                <a:spcPct val="150000"/>
              </a:lnSpc>
            </a:pPr>
            <a:r>
              <a:rPr lang="en-GB" dirty="0">
                <a:effectLst/>
                <a:latin typeface="Times New Roman" panose="02020603050405020304" pitchFamily="18" charset="0"/>
                <a:ea typeface="Times New Roman" panose="02020603050405020304" pitchFamily="18" charset="0"/>
                <a:cs typeface="Arial" panose="020B0604020202020204" pitchFamily="34" charset="0"/>
              </a:rPr>
              <a:t>The present book, intended primarily for college students, aims to present the historical development of English in such a way as to preserve a proper balance between what may be called internal history—sounds and inflections—and external history—the political, social, and intellectual forces that have determined the course of that development at different periods. The book concentrates on the old English period in the history of English language.</a:t>
            </a:r>
            <a:endParaRPr lang="en-CA" dirty="0">
              <a:effectLst/>
              <a:latin typeface="Calibri" panose="020F0502020204030204" pitchFamily="34" charset="0"/>
              <a:ea typeface="Times New Roman" panose="02020603050405020304" pitchFamily="18" charset="0"/>
              <a:cs typeface="Arial" panose="020B0604020202020204" pitchFamily="34" charset="0"/>
            </a:endParaRPr>
          </a:p>
          <a:p>
            <a:endParaRPr lang="en-CA" dirty="0"/>
          </a:p>
        </p:txBody>
      </p:sp>
      <p:pic>
        <p:nvPicPr>
          <p:cNvPr id="4" name="my tutorial">
            <a:hlinkClick r:id="" action="ppaction://media"/>
            <a:extLst>
              <a:ext uri="{FF2B5EF4-FFF2-40B4-BE49-F238E27FC236}">
                <a16:creationId xmlns:a16="http://schemas.microsoft.com/office/drawing/2014/main" id="{07AEDF79-E0D1-4E4D-A507-938AF02C534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200" y="3124200"/>
            <a:ext cx="609600" cy="609600"/>
          </a:xfrm>
          <a:prstGeom prst="rect">
            <a:avLst/>
          </a:prstGeom>
        </p:spPr>
      </p:pic>
      <p:pic>
        <p:nvPicPr>
          <p:cNvPr id="5" name="Audio 4">
            <a:hlinkClick r:id="" action="ppaction://media"/>
            <a:extLst>
              <a:ext uri="{FF2B5EF4-FFF2-40B4-BE49-F238E27FC236}">
                <a16:creationId xmlns:a16="http://schemas.microsoft.com/office/drawing/2014/main" id="{4D33974D-A04B-4BD5-9BC2-0FEC6E157981}"/>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2412507"/>
      </p:ext>
    </p:extLst>
  </p:cSld>
  <p:clrMapOvr>
    <a:masterClrMapping/>
  </p:clrMapOvr>
  <mc:AlternateContent xmlns:mc="http://schemas.openxmlformats.org/markup-compatibility/2006">
    <mc:Choice xmlns:p14="http://schemas.microsoft.com/office/powerpoint/2010/main" Requires="p14">
      <p:transition spd="slow" p14:dur="2000" advTm="30730"/>
    </mc:Choice>
    <mc:Fallback>
      <p:transition spd="slow" advTm="307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4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515">
                <p:cTn id="11" fill="hold" display="0">
                  <p:stCondLst>
                    <p:cond delay="indefinite"/>
                  </p:stCondLst>
                  <p:endCondLst>
                    <p:cond evt="onStopAudio" delay="0">
                      <p:tgtEl>
                        <p:sldTgt/>
                      </p:tgtEl>
                    </p:cond>
                  </p:endCondLst>
                </p:cTn>
                <p:tgtEl>
                  <p:spTgt spid="4"/>
                </p:tgtEl>
              </p:cMediaNode>
            </p:audio>
            <p:audio isNarration="1">
              <p:cMediaNode vol="80000" showWhenStopped="0">
                <p:cTn id="12"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FF491-4588-4786-9689-FB53E6F09F19}"/>
              </a:ext>
            </a:extLst>
          </p:cNvPr>
          <p:cNvSpPr>
            <a:spLocks noGrp="1"/>
          </p:cNvSpPr>
          <p:nvPr>
            <p:ph type="title"/>
          </p:nvPr>
        </p:nvSpPr>
        <p:spPr>
          <a:xfrm>
            <a:off x="838200" y="1628775"/>
            <a:ext cx="10515600" cy="61913"/>
          </a:xfrm>
        </p:spPr>
        <p:txBody>
          <a:bodyPr>
            <a:normAutofit fontScale="90000"/>
          </a:bodyPr>
          <a:lstStyle/>
          <a:p>
            <a:br>
              <a:rPr lang="en-CA" sz="4400" b="1" cap="none" spc="0" dirty="0">
                <a:ln w="22225">
                  <a:solidFill>
                    <a:schemeClr val="accent2"/>
                  </a:solidFill>
                  <a:prstDash val="solid"/>
                </a:ln>
                <a:solidFill>
                  <a:schemeClr val="accent2">
                    <a:lumMod val="40000"/>
                    <a:lumOff val="60000"/>
                  </a:schemeClr>
                </a:solidFill>
                <a:effectLst/>
              </a:rPr>
            </a:br>
            <a:endParaRPr lang="en-CA" dirty="0"/>
          </a:p>
        </p:txBody>
      </p:sp>
      <p:sp>
        <p:nvSpPr>
          <p:cNvPr id="3" name="Rectangle 2">
            <a:extLst>
              <a:ext uri="{FF2B5EF4-FFF2-40B4-BE49-F238E27FC236}">
                <a16:creationId xmlns:a16="http://schemas.microsoft.com/office/drawing/2014/main" id="{B658952D-79C5-4E4F-BE2E-AF6E03F92F60}"/>
              </a:ext>
            </a:extLst>
          </p:cNvPr>
          <p:cNvSpPr/>
          <p:nvPr/>
        </p:nvSpPr>
        <p:spPr>
          <a:xfrm>
            <a:off x="689007" y="2551837"/>
            <a:ext cx="10813986" cy="1754326"/>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Thank you, wish you the best of luck.</a:t>
            </a:r>
            <a:br>
              <a:rPr lang="en-US" sz="5400" b="1" cap="none" spc="0" dirty="0">
                <a:ln w="22225">
                  <a:solidFill>
                    <a:schemeClr val="accent2"/>
                  </a:solidFill>
                  <a:prstDash val="solid"/>
                </a:ln>
                <a:solidFill>
                  <a:schemeClr val="accent2">
                    <a:lumMod val="40000"/>
                    <a:lumOff val="60000"/>
                  </a:schemeClr>
                </a:solidFill>
                <a:effectLst/>
              </a:rPr>
            </a:br>
            <a:r>
              <a:rPr lang="en-US" sz="5400" b="1" cap="none" spc="0" dirty="0">
                <a:ln w="22225">
                  <a:solidFill>
                    <a:schemeClr val="accent2"/>
                  </a:solidFill>
                  <a:prstDash val="solid"/>
                </a:ln>
                <a:solidFill>
                  <a:schemeClr val="accent2">
                    <a:lumMod val="40000"/>
                    <a:lumOff val="60000"/>
                  </a:schemeClr>
                </a:solidFill>
                <a:effectLst/>
              </a:rPr>
              <a:t>Dr. </a:t>
            </a:r>
            <a:r>
              <a:rPr lang="en-US" sz="5400" b="1" cap="none" spc="0" dirty="0" err="1">
                <a:ln w="22225">
                  <a:solidFill>
                    <a:schemeClr val="accent2"/>
                  </a:solidFill>
                  <a:prstDash val="solid"/>
                </a:ln>
                <a:solidFill>
                  <a:schemeClr val="accent2">
                    <a:lumMod val="40000"/>
                    <a:lumOff val="60000"/>
                  </a:schemeClr>
                </a:solidFill>
                <a:effectLst/>
              </a:rPr>
              <a:t>Amel</a:t>
            </a:r>
            <a:r>
              <a:rPr lang="en-US" sz="5400" b="1" cap="none" spc="0" dirty="0">
                <a:ln w="22225">
                  <a:solidFill>
                    <a:schemeClr val="accent2"/>
                  </a:solidFill>
                  <a:prstDash val="solid"/>
                </a:ln>
                <a:solidFill>
                  <a:schemeClr val="accent2">
                    <a:lumMod val="40000"/>
                    <a:lumOff val="60000"/>
                  </a:schemeClr>
                </a:solidFill>
                <a:effectLst/>
              </a:rPr>
              <a:t> Omar</a:t>
            </a:r>
            <a:endParaRPr lang="en-CA"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58609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03876-CC01-471A-A2CD-DAC8C489569C}"/>
              </a:ext>
            </a:extLst>
          </p:cNvPr>
          <p:cNvSpPr>
            <a:spLocks noGrp="1"/>
          </p:cNvSpPr>
          <p:nvPr>
            <p:ph type="title"/>
          </p:nvPr>
        </p:nvSpPr>
        <p:spPr>
          <a:xfrm>
            <a:off x="838200" y="119270"/>
            <a:ext cx="10515600" cy="6334540"/>
          </a:xfrm>
        </p:spPr>
        <p:txBody>
          <a:bodyPr>
            <a:normAutofit/>
          </a:bodyPr>
          <a:lstStyle/>
          <a:p>
            <a:pPr>
              <a:lnSpc>
                <a:spcPct val="150000"/>
              </a:lnSpc>
            </a:pPr>
            <a:r>
              <a:rPr lang="en-GB" sz="3200" dirty="0">
                <a:effectLst/>
                <a:latin typeface="Times New Roman" panose="02020603050405020304" pitchFamily="18" charset="0"/>
                <a:ea typeface="Times New Roman" panose="02020603050405020304" pitchFamily="18" charset="0"/>
              </a:rPr>
              <a:t>Language is a fundamental human faculty used for the expression of our thoughts and creative ideas, face-to-face communication, scientific inquiry, and many other purposes. Most humans are born with the ability to acquire language automatically and effortlessly if provided the right input by their environment. </a:t>
            </a:r>
            <a:endParaRPr lang="en-CA" sz="3200" dirty="0"/>
          </a:p>
        </p:txBody>
      </p:sp>
    </p:spTree>
    <p:extLst>
      <p:ext uri="{BB962C8B-B14F-4D97-AF65-F5344CB8AC3E}">
        <p14:creationId xmlns:p14="http://schemas.microsoft.com/office/powerpoint/2010/main" val="634787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20A02-70DF-4C91-9528-FB704CB62CC9}"/>
              </a:ext>
            </a:extLst>
          </p:cNvPr>
          <p:cNvSpPr>
            <a:spLocks noGrp="1"/>
          </p:cNvSpPr>
          <p:nvPr>
            <p:ph type="title"/>
          </p:nvPr>
        </p:nvSpPr>
        <p:spPr>
          <a:xfrm>
            <a:off x="838200" y="182562"/>
            <a:ext cx="10515600" cy="6675438"/>
          </a:xfrm>
        </p:spPr>
        <p:txBody>
          <a:bodyPr>
            <a:normAutofit/>
          </a:bodyPr>
          <a:lstStyle/>
          <a:p>
            <a:pPr>
              <a:lnSpc>
                <a:spcPct val="200000"/>
              </a:lnSpc>
            </a:pPr>
            <a:r>
              <a:rPr lang="en-GB" sz="2800" dirty="0">
                <a:effectLst/>
                <a:latin typeface="Times New Roman" panose="02020603050405020304" pitchFamily="18" charset="0"/>
                <a:ea typeface="Times New Roman" panose="02020603050405020304" pitchFamily="18" charset="0"/>
              </a:rPr>
              <a:t>It is estimated that there are 6,000 to 7,000 languages in the world. We differentiate languages from dialects based on whether they are mutually understandable, but this distinction gets murky and many linguists consider a language to be a “dialect with an army (or navy),” i.e. a political construct. </a:t>
            </a:r>
            <a:endParaRPr lang="en-CA" sz="2800" dirty="0"/>
          </a:p>
        </p:txBody>
      </p:sp>
    </p:spTree>
    <p:extLst>
      <p:ext uri="{BB962C8B-B14F-4D97-AF65-F5344CB8AC3E}">
        <p14:creationId xmlns:p14="http://schemas.microsoft.com/office/powerpoint/2010/main" val="326903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EB4CC-C818-4157-9A2C-5C43013256E7}"/>
              </a:ext>
            </a:extLst>
          </p:cNvPr>
          <p:cNvSpPr>
            <a:spLocks noGrp="1"/>
          </p:cNvSpPr>
          <p:nvPr>
            <p:ph type="title"/>
          </p:nvPr>
        </p:nvSpPr>
        <p:spPr>
          <a:xfrm>
            <a:off x="1182757" y="444638"/>
            <a:ext cx="10515600" cy="5161032"/>
          </a:xfrm>
        </p:spPr>
        <p:txBody>
          <a:bodyPr>
            <a:normAutofit/>
          </a:bodyPr>
          <a:lstStyle/>
          <a:p>
            <a:pPr>
              <a:lnSpc>
                <a:spcPct val="150000"/>
              </a:lnSpc>
            </a:pPr>
            <a:r>
              <a:rPr lang="en-GB" sz="3200" dirty="0">
                <a:effectLst/>
                <a:latin typeface="Times New Roman" panose="02020603050405020304" pitchFamily="18" charset="0"/>
                <a:ea typeface="Times New Roman" panose="02020603050405020304" pitchFamily="18" charset="0"/>
              </a:rPr>
              <a:t>The number of languages is decreasing rapidly as some languages disappear and a few others – Chinese, English, Spanish, Indonesian/Malay, and Hindi – become more widespread. The focus of this book is the English language. </a:t>
            </a:r>
            <a:endParaRPr lang="en-CA" sz="3200" dirty="0"/>
          </a:p>
        </p:txBody>
      </p:sp>
    </p:spTree>
    <p:extLst>
      <p:ext uri="{BB962C8B-B14F-4D97-AF65-F5344CB8AC3E}">
        <p14:creationId xmlns:p14="http://schemas.microsoft.com/office/powerpoint/2010/main" val="114535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146B2-5520-46A1-B180-1369C5C3959F}"/>
              </a:ext>
            </a:extLst>
          </p:cNvPr>
          <p:cNvSpPr>
            <a:spLocks noGrp="1"/>
          </p:cNvSpPr>
          <p:nvPr>
            <p:ph type="title"/>
          </p:nvPr>
        </p:nvSpPr>
        <p:spPr>
          <a:xfrm>
            <a:off x="344557" y="145774"/>
            <a:ext cx="11565834" cy="6612835"/>
          </a:xfrm>
        </p:spPr>
        <p:txBody>
          <a:bodyPr>
            <a:normAutofit/>
          </a:bodyPr>
          <a:lstStyle/>
          <a:p>
            <a:pPr>
              <a:lnSpc>
                <a:spcPct val="150000"/>
              </a:lnSpc>
            </a:pPr>
            <a:r>
              <a:rPr lang="en-GB" sz="2800" dirty="0">
                <a:effectLst/>
                <a:latin typeface="Times New Roman" panose="02020603050405020304" pitchFamily="18" charset="0"/>
                <a:ea typeface="Times New Roman" panose="02020603050405020304" pitchFamily="18" charset="0"/>
                <a:cs typeface="Arial" panose="020B0604020202020204" pitchFamily="34" charset="0"/>
              </a:rPr>
              <a:t>The word ‘English’ has a number of widely different meanings. For instance, it describes the people from a particular part of Great Britain. It also refers to a particular language, the English language, and is used very broadly in this sense. English is Germanic in origin but roughly half of its words derive from contacts with French and Latin. As we will see, English has expanded from having a few speakers in one area to having many speakers in many geographic areas.</a:t>
            </a:r>
            <a:br>
              <a:rPr lang="en-CA" sz="2800" dirty="0">
                <a:effectLst/>
                <a:latin typeface="Calibri" panose="020F0502020204030204" pitchFamily="34" charset="0"/>
                <a:ea typeface="Times New Roman" panose="02020603050405020304" pitchFamily="18" charset="0"/>
                <a:cs typeface="Arial" panose="020B0604020202020204" pitchFamily="34" charset="0"/>
              </a:rPr>
            </a:br>
            <a:endParaRPr lang="en-CA" sz="2800" dirty="0"/>
          </a:p>
        </p:txBody>
      </p:sp>
    </p:spTree>
    <p:extLst>
      <p:ext uri="{BB962C8B-B14F-4D97-AF65-F5344CB8AC3E}">
        <p14:creationId xmlns:p14="http://schemas.microsoft.com/office/powerpoint/2010/main" val="3115966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128D-6482-4B1B-B0E2-A9837DCDCE63}"/>
              </a:ext>
            </a:extLst>
          </p:cNvPr>
          <p:cNvSpPr>
            <a:spLocks noGrp="1"/>
          </p:cNvSpPr>
          <p:nvPr>
            <p:ph type="title"/>
          </p:nvPr>
        </p:nvSpPr>
        <p:spPr>
          <a:xfrm>
            <a:off x="838200" y="365125"/>
            <a:ext cx="10515600" cy="5677866"/>
          </a:xfrm>
        </p:spPr>
        <p:txBody>
          <a:bodyPr>
            <a:normAutofit/>
          </a:bodyPr>
          <a:lstStyle/>
          <a:p>
            <a:pPr>
              <a:lnSpc>
                <a:spcPct val="150000"/>
              </a:lnSpc>
            </a:pPr>
            <a:r>
              <a:rPr lang="en-GB" sz="2800" dirty="0">
                <a:effectLst/>
                <a:latin typeface="Times New Roman" panose="02020603050405020304" pitchFamily="18" charset="0"/>
                <a:ea typeface="Times New Roman" panose="02020603050405020304" pitchFamily="18" charset="0"/>
                <a:cs typeface="Arial" panose="020B0604020202020204" pitchFamily="34" charset="0"/>
              </a:rPr>
              <a:t>One way to define English is through its origins and history and we will do so in this book, briefly in Section 1 and in more detail later on. We find Celtic and Roman presence in Britain before the coming of the Germanic tribes who brought with them what is to become English. Later, we also see Scandinavian, French, and Latin influences.</a:t>
            </a:r>
            <a:br>
              <a:rPr lang="en-CA" sz="2800" dirty="0">
                <a:effectLst/>
                <a:latin typeface="Calibri" panose="020F0502020204030204" pitchFamily="34" charset="0"/>
                <a:ea typeface="Times New Roman" panose="02020603050405020304" pitchFamily="18" charset="0"/>
                <a:cs typeface="Arial" panose="020B0604020202020204" pitchFamily="34" charset="0"/>
              </a:rPr>
            </a:br>
            <a:endParaRPr lang="en-CA" sz="2800" dirty="0"/>
          </a:p>
        </p:txBody>
      </p:sp>
    </p:spTree>
    <p:extLst>
      <p:ext uri="{BB962C8B-B14F-4D97-AF65-F5344CB8AC3E}">
        <p14:creationId xmlns:p14="http://schemas.microsoft.com/office/powerpoint/2010/main" val="358260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42D3-CBA5-4F70-95A3-1905F5AA8ED1}"/>
              </a:ext>
            </a:extLst>
          </p:cNvPr>
          <p:cNvSpPr>
            <a:spLocks noGrp="1"/>
          </p:cNvSpPr>
          <p:nvPr>
            <p:ph type="title"/>
          </p:nvPr>
        </p:nvSpPr>
        <p:spPr>
          <a:xfrm>
            <a:off x="838200" y="365124"/>
            <a:ext cx="10515600" cy="6492875"/>
          </a:xfrm>
        </p:spPr>
        <p:txBody>
          <a:bodyPr>
            <a:normAutofit/>
          </a:bodyPr>
          <a:lstStyle/>
          <a:p>
            <a:pPr>
              <a:lnSpc>
                <a:spcPct val="150000"/>
              </a:lnSpc>
            </a:pPr>
            <a:r>
              <a:rPr lang="en-GB" sz="2800" dirty="0">
                <a:solidFill>
                  <a:srgbClr val="FF0000"/>
                </a:solidFill>
                <a:effectLst/>
                <a:latin typeface="Times New Roman" panose="02020603050405020304" pitchFamily="18" charset="0"/>
                <a:ea typeface="Times New Roman" panose="02020603050405020304" pitchFamily="18" charset="0"/>
              </a:rPr>
              <a:t>Another  way to define English is to compare it to other languages and earlier stages. </a:t>
            </a:r>
            <a:r>
              <a:rPr lang="en-GB" sz="2800" dirty="0">
                <a:effectLst/>
                <a:latin typeface="Times New Roman" panose="02020603050405020304" pitchFamily="18" charset="0"/>
                <a:ea typeface="Times New Roman" panose="02020603050405020304" pitchFamily="18" charset="0"/>
              </a:rPr>
              <a:t>we will apply this approach and compare Modern English to Old English and other languages. </a:t>
            </a:r>
            <a:endParaRPr lang="en-CA" sz="2800" dirty="0">
              <a:solidFill>
                <a:srgbClr val="FF0000"/>
              </a:solidFill>
            </a:endParaRPr>
          </a:p>
        </p:txBody>
      </p:sp>
    </p:spTree>
    <p:extLst>
      <p:ext uri="{BB962C8B-B14F-4D97-AF65-F5344CB8AC3E}">
        <p14:creationId xmlns:p14="http://schemas.microsoft.com/office/powerpoint/2010/main" val="4234354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8BBB82-5C4F-4DF5-B964-982BEE735E26}"/>
              </a:ext>
            </a:extLst>
          </p:cNvPr>
          <p:cNvSpPr txBox="1"/>
          <p:nvPr/>
        </p:nvSpPr>
        <p:spPr>
          <a:xfrm>
            <a:off x="914399" y="2070402"/>
            <a:ext cx="8269357" cy="4616648"/>
          </a:xfrm>
          <a:prstGeom prst="rect">
            <a:avLst/>
          </a:prstGeom>
          <a:noFill/>
        </p:spPr>
        <p:txBody>
          <a:bodyPr wrap="square">
            <a:spAutoFit/>
          </a:bodyPr>
          <a:lstStyle/>
          <a:p>
            <a:pPr marL="0" marR="0" algn="just">
              <a:lnSpc>
                <a:spcPct val="250000"/>
              </a:lnSpc>
              <a:spcBef>
                <a:spcPts val="0"/>
              </a:spcBef>
              <a:spcAft>
                <a:spcPts val="0"/>
              </a:spcAft>
            </a:pPr>
            <a:r>
              <a:rPr lang="en-GB" sz="2800" b="1" i="1" dirty="0">
                <a:effectLst/>
                <a:latin typeface="Times New Roman" panose="02020603050405020304" pitchFamily="18" charset="0"/>
                <a:ea typeface="Times New Roman" panose="02020603050405020304" pitchFamily="18" charset="0"/>
                <a:cs typeface="Arial" panose="020B0604020202020204" pitchFamily="34" charset="0"/>
              </a:rPr>
              <a:t>Influences at Work on Language. </a:t>
            </a:r>
            <a:endParaRPr lang="en-CA" sz="2800" dirty="0">
              <a:effectLst/>
              <a:latin typeface="Calibri" panose="020F0502020204030204" pitchFamily="34" charset="0"/>
              <a:ea typeface="Times New Roman" panose="02020603050405020304" pitchFamily="18" charset="0"/>
              <a:cs typeface="Arial" panose="020B0604020202020204" pitchFamily="34" charset="0"/>
            </a:endParaRPr>
          </a:p>
          <a:p>
            <a:r>
              <a:rPr lang="en-GB" sz="2800" dirty="0">
                <a:effectLst/>
                <a:latin typeface="Times New Roman" panose="02020603050405020304" pitchFamily="18" charset="0"/>
                <a:ea typeface="Times New Roman" panose="02020603050405020304" pitchFamily="18" charset="0"/>
              </a:rPr>
              <a:t>The English language of today reflects many centuries of development. The political and social events that have in the course of English history so profoundly affected the English people in their national life have generally had a recognizable effect on their language. The Roman Christianizing of Britain in 597 brought England into contact with Latin civilization and made significant additions to our vocabulary. </a:t>
            </a:r>
            <a:endParaRPr lang="en-CA" sz="2800" dirty="0"/>
          </a:p>
        </p:txBody>
      </p:sp>
    </p:spTree>
    <p:extLst>
      <p:ext uri="{BB962C8B-B14F-4D97-AF65-F5344CB8AC3E}">
        <p14:creationId xmlns:p14="http://schemas.microsoft.com/office/powerpoint/2010/main" val="1179855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1253</Words>
  <Application>Microsoft Office PowerPoint</Application>
  <PresentationFormat>Widescreen</PresentationFormat>
  <Paragraphs>38</Paragraphs>
  <Slides>20</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An Introduction to the History of  the English Language (old English) </vt:lpstr>
      <vt:lpstr>Tutorial 1: Introduction</vt:lpstr>
      <vt:lpstr>Language is a fundamental human faculty used for the expression of our thoughts and creative ideas, face-to-face communication, scientific inquiry, and many other purposes. Most humans are born with the ability to acquire language automatically and effortlessly if provided the right input by their environment. </vt:lpstr>
      <vt:lpstr>It is estimated that there are 6,000 to 7,000 languages in the world. We differentiate languages from dialects based on whether they are mutually understandable, but this distinction gets murky and many linguists consider a language to be a “dialect with an army (or navy),” i.e. a political construct. </vt:lpstr>
      <vt:lpstr>The number of languages is decreasing rapidly as some languages disappear and a few others – Chinese, English, Spanish, Indonesian/Malay, and Hindi – become more widespread. The focus of this book is the English language. </vt:lpstr>
      <vt:lpstr>The word ‘English’ has a number of widely different meanings. For instance, it describes the people from a particular part of Great Britain. It also refers to a particular language, the English language, and is used very broadly in this sense. English is Germanic in origin but roughly half of its words derive from contacts with French and Latin. As we will see, English has expanded from having a few speakers in one area to having many speakers in many geographic areas. </vt:lpstr>
      <vt:lpstr>One way to define English is through its origins and history and we will do so in this book, briefly in Section 1 and in more detail later on. We find Celtic and Roman presence in Britain before the coming of the Germanic tribes who brought with them what is to become English. Later, we also see Scandinavian, French, and Latin influences. </vt:lpstr>
      <vt:lpstr>Another  way to define English is to compare it to other languages and earlier stages. we will apply this approach and compare Modern English to Old English and other languages. </vt:lpstr>
      <vt:lpstr>PowerPoint Presentation</vt:lpstr>
      <vt:lpstr>PowerPoint Presentation</vt:lpstr>
      <vt:lpstr>PowerPoint Presentation</vt:lpstr>
      <vt:lpstr>PowerPoint Presentation</vt:lpstr>
      <vt:lpstr>Growth and Decay. </vt:lpstr>
      <vt:lpstr>When a language ceases to change, we call it a dead language. Classical Latin is a dead language because it has not changed for nearly 2,000 years.</vt:lpstr>
      <vt:lpstr>PowerPoint Presentation</vt:lpstr>
      <vt:lpstr>PowerPoint Presentation</vt:lpstr>
      <vt:lpstr>PowerPoint Presentation</vt:lpstr>
      <vt:lpstr>This process is known as the operation of analogy, and it may affect the sound and meaning as well as the form of words. Thus, it will be part of our task to trace the influences that are constantly at work, tending to alter a language from age to age as spoken and written, and that have brought about such an extensive alteration in English as to make the English language of 1000 quite unintelligible to English speakers of 2000. </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the History of  the English Language (old English)</dc:title>
  <dc:creator>New</dc:creator>
  <cp:lastModifiedBy>New</cp:lastModifiedBy>
  <cp:revision>21</cp:revision>
  <dcterms:created xsi:type="dcterms:W3CDTF">2020-11-02T04:52:31Z</dcterms:created>
  <dcterms:modified xsi:type="dcterms:W3CDTF">2020-11-16T04:48:23Z</dcterms:modified>
</cp:coreProperties>
</file>